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modernComment_16A_A6114B9F.xml" ContentType="application/vnd.ms-powerpoint.comment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4"/>
  </p:sldMasterIdLst>
  <p:notesMasterIdLst>
    <p:notesMasterId r:id="rId29"/>
  </p:notesMasterIdLst>
  <p:sldIdLst>
    <p:sldId id="362" r:id="rId5"/>
    <p:sldId id="383" r:id="rId6"/>
    <p:sldId id="412" r:id="rId7"/>
    <p:sldId id="373" r:id="rId8"/>
    <p:sldId id="368" r:id="rId9"/>
    <p:sldId id="378" r:id="rId10"/>
    <p:sldId id="417" r:id="rId11"/>
    <p:sldId id="419" r:id="rId12"/>
    <p:sldId id="509" r:id="rId13"/>
    <p:sldId id="420" r:id="rId14"/>
    <p:sldId id="444" r:id="rId15"/>
    <p:sldId id="441" r:id="rId16"/>
    <p:sldId id="499" r:id="rId17"/>
    <p:sldId id="497" r:id="rId18"/>
    <p:sldId id="498" r:id="rId19"/>
    <p:sldId id="414" r:id="rId20"/>
    <p:sldId id="379" r:id="rId21"/>
    <p:sldId id="445" r:id="rId22"/>
    <p:sldId id="485" r:id="rId23"/>
    <p:sldId id="495" r:id="rId24"/>
    <p:sldId id="508" r:id="rId25"/>
    <p:sldId id="514" r:id="rId26"/>
    <p:sldId id="507" r:id="rId27"/>
    <p:sldId id="394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6F42AA-C31C-AC8B-3CED-41E22F5F9081}" name="Azimi, Gaz" initials="AG" userId="S::Gaz.Azimi@atkinsglobal.com::190528a7-3102-4e4b-9715-bc8ccce3bba0" providerId="AD"/>
  <p188:author id="{AE06DDFF-2434-9B8C-6DB9-34459E5EEE6C}" name="Abad, Atefeh" initials="AA" userId="S::Atefeh.Abad@atkinsglobal.com::5af3f692-471f-45e0-99ed-47341652e1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DCF0"/>
    <a:srgbClr val="0092D7"/>
    <a:srgbClr val="00B050"/>
    <a:srgbClr val="FF8C05"/>
    <a:srgbClr val="FFC000"/>
    <a:srgbClr val="6575FE"/>
    <a:srgbClr val="009999"/>
    <a:srgbClr val="FFFFFF"/>
    <a:srgbClr val="F1E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A70F54-9F89-462B-A132-387BE74D6D2E}" v="6007" dt="2024-05-06T16:27:51.3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/>
  </p:normalViewPr>
  <p:slideViewPr>
    <p:cSldViewPr snapToGrid="0">
      <p:cViewPr varScale="1">
        <p:scale>
          <a:sx n="58" d="100"/>
          <a:sy n="58" d="100"/>
        </p:scale>
        <p:origin x="168" y="1572"/>
      </p:cViewPr>
      <p:guideLst/>
    </p:cSldViewPr>
  </p:slideViewPr>
  <p:outlineViewPr>
    <p:cViewPr>
      <p:scale>
        <a:sx n="33" d="100"/>
        <a:sy n="33" d="100"/>
      </p:scale>
      <p:origin x="0" y="-6174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9" d="100"/>
          <a:sy n="109" d="100"/>
        </p:scale>
        <p:origin x="219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4.xml"/></Relationships>
</file>

<file path=ppt/comments/modernComment_16A_A6114B9F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4917C14-E945-48E5-BDF4-668F2E3AD845}" authorId="{BF6F42AA-C31C-AC8B-3CED-41E22F5F9081}" created="2024-04-26T18:39:44.763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2786151327" sldId="362"/>
      <ac:spMk id="6" creationId="{CCFDAAB6-5C39-40A1-BB28-06409CD54975}"/>
    </ac:deMkLst>
    <p188:txBody>
      <a:bodyPr/>
      <a:lstStyle/>
      <a:p>
        <a:r>
          <a:rPr lang="en-US"/>
          <a:t>Need to update the date.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CF5E22-CC98-4A33-BBAD-123E0D714E1C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466B075-C5D9-40F9-AEA2-803116E83F4C}">
      <dgm:prSet phldrT="[Text]"/>
      <dgm:spPr/>
      <dgm:t>
        <a:bodyPr/>
        <a:lstStyle/>
        <a:p>
          <a:r>
            <a:rPr lang="en-US" dirty="0"/>
            <a:t>Identification of initial strategies</a:t>
          </a:r>
        </a:p>
      </dgm:t>
    </dgm:pt>
    <dgm:pt modelId="{B01C9C4C-C99A-48E6-96E8-08DFFCDE364C}" type="parTrans" cxnId="{29BD9EC6-7BA3-4E8A-8624-CE628C71398C}">
      <dgm:prSet/>
      <dgm:spPr/>
      <dgm:t>
        <a:bodyPr/>
        <a:lstStyle/>
        <a:p>
          <a:endParaRPr lang="en-US"/>
        </a:p>
      </dgm:t>
    </dgm:pt>
    <dgm:pt modelId="{4E3B40F7-BDD3-4428-A5A6-D4D2724A3B98}" type="sibTrans" cxnId="{29BD9EC6-7BA3-4E8A-8624-CE628C71398C}">
      <dgm:prSet/>
      <dgm:spPr/>
      <dgm:t>
        <a:bodyPr/>
        <a:lstStyle/>
        <a:p>
          <a:endParaRPr lang="en-US"/>
        </a:p>
      </dgm:t>
    </dgm:pt>
    <dgm:pt modelId="{47A9B75F-8A88-46A5-B03D-A8AE272B7C52}">
      <dgm:prSet/>
      <dgm:spPr/>
      <dgm:t>
        <a:bodyPr/>
        <a:lstStyle/>
        <a:p>
          <a:r>
            <a:rPr lang="en-US" dirty="0"/>
            <a:t>Evaluation of strategies</a:t>
          </a:r>
        </a:p>
      </dgm:t>
    </dgm:pt>
    <dgm:pt modelId="{B3BE5CC9-1B06-4AC8-8475-EBF79D635B42}" type="parTrans" cxnId="{3D6465F2-968D-43D5-AB44-4A16B33CA2FB}">
      <dgm:prSet/>
      <dgm:spPr/>
      <dgm:t>
        <a:bodyPr/>
        <a:lstStyle/>
        <a:p>
          <a:endParaRPr lang="en-US"/>
        </a:p>
      </dgm:t>
    </dgm:pt>
    <dgm:pt modelId="{AE874349-E13B-40A3-8806-6F6EAD7D4877}" type="sibTrans" cxnId="{3D6465F2-968D-43D5-AB44-4A16B33CA2FB}">
      <dgm:prSet/>
      <dgm:spPr/>
      <dgm:t>
        <a:bodyPr/>
        <a:lstStyle/>
        <a:p>
          <a:endParaRPr lang="en-US"/>
        </a:p>
      </dgm:t>
    </dgm:pt>
    <dgm:pt modelId="{63772EB5-B68F-402F-9795-BA1DE5FCA8C7}">
      <dgm:prSet/>
      <dgm:spPr/>
      <dgm:t>
        <a:bodyPr/>
        <a:lstStyle/>
        <a:p>
          <a:r>
            <a:rPr lang="en-US" dirty="0"/>
            <a:t>Determination of NDOT key themes and strategy grouping </a:t>
          </a:r>
        </a:p>
      </dgm:t>
    </dgm:pt>
    <dgm:pt modelId="{04ECC913-2039-4AAF-92B3-136BD70A7C42}" type="parTrans" cxnId="{314FD47B-6E35-43D4-8ED3-87A6B705B9D0}">
      <dgm:prSet/>
      <dgm:spPr/>
      <dgm:t>
        <a:bodyPr/>
        <a:lstStyle/>
        <a:p>
          <a:endParaRPr lang="en-US"/>
        </a:p>
      </dgm:t>
    </dgm:pt>
    <dgm:pt modelId="{D803A895-3E38-4615-BDE2-21CE0D0F3822}" type="sibTrans" cxnId="{314FD47B-6E35-43D4-8ED3-87A6B705B9D0}">
      <dgm:prSet/>
      <dgm:spPr/>
      <dgm:t>
        <a:bodyPr/>
        <a:lstStyle/>
        <a:p>
          <a:endParaRPr lang="en-US"/>
        </a:p>
      </dgm:t>
    </dgm:pt>
    <dgm:pt modelId="{B4B3A786-F2D4-4E47-948C-E1E3D1CE70A3}">
      <dgm:prSet/>
      <dgm:spPr/>
      <dgm:t>
        <a:bodyPr/>
        <a:lstStyle/>
        <a:p>
          <a:r>
            <a:rPr lang="en-US" dirty="0"/>
            <a:t>Development of project examples</a:t>
          </a:r>
        </a:p>
      </dgm:t>
    </dgm:pt>
    <dgm:pt modelId="{AD8A1FDA-BE96-49AE-ACA8-EA9A6F2F89CC}" type="parTrans" cxnId="{CDE3C4D5-1246-41C9-BC83-00DBECD4A75A}">
      <dgm:prSet/>
      <dgm:spPr/>
      <dgm:t>
        <a:bodyPr/>
        <a:lstStyle/>
        <a:p>
          <a:endParaRPr lang="en-US"/>
        </a:p>
      </dgm:t>
    </dgm:pt>
    <dgm:pt modelId="{05408527-46FE-45A8-99A9-41EC2AFFFF38}" type="sibTrans" cxnId="{CDE3C4D5-1246-41C9-BC83-00DBECD4A75A}">
      <dgm:prSet/>
      <dgm:spPr/>
      <dgm:t>
        <a:bodyPr/>
        <a:lstStyle/>
        <a:p>
          <a:endParaRPr lang="en-US"/>
        </a:p>
      </dgm:t>
    </dgm:pt>
    <dgm:pt modelId="{2709F7E0-A30E-421F-B211-AED8204CC5B8}">
      <dgm:prSet/>
      <dgm:spPr/>
      <dgm:t>
        <a:bodyPr/>
        <a:lstStyle/>
        <a:p>
          <a:r>
            <a:rPr lang="en-US" dirty="0"/>
            <a:t>Prioritization of strategies and projects </a:t>
          </a:r>
        </a:p>
      </dgm:t>
    </dgm:pt>
    <dgm:pt modelId="{2106939C-9C7C-4315-A308-A9397EE46F39}" type="parTrans" cxnId="{EEDAC394-F930-4E26-B9AA-95BB3814BCAF}">
      <dgm:prSet/>
      <dgm:spPr/>
      <dgm:t>
        <a:bodyPr/>
        <a:lstStyle/>
        <a:p>
          <a:endParaRPr lang="en-US"/>
        </a:p>
      </dgm:t>
    </dgm:pt>
    <dgm:pt modelId="{771B4ABF-AE8E-464B-ACAF-96C96E9AC728}" type="sibTrans" cxnId="{EEDAC394-F930-4E26-B9AA-95BB3814BCAF}">
      <dgm:prSet/>
      <dgm:spPr/>
      <dgm:t>
        <a:bodyPr/>
        <a:lstStyle/>
        <a:p>
          <a:endParaRPr lang="en-US"/>
        </a:p>
      </dgm:t>
    </dgm:pt>
    <dgm:pt modelId="{D8830B40-D47F-4653-AD89-18D3A86775CC}">
      <dgm:prSet/>
      <dgm:spPr/>
      <dgm:t>
        <a:bodyPr/>
        <a:lstStyle/>
        <a:p>
          <a:r>
            <a:rPr lang="en-US" dirty="0"/>
            <a:t>Identification of performance measures and goals </a:t>
          </a:r>
        </a:p>
      </dgm:t>
    </dgm:pt>
    <dgm:pt modelId="{979F0F04-5B05-44A9-8D62-F400C06AB8F5}" type="parTrans" cxnId="{7E65FEC7-9BA4-4D50-8DF4-785C0198BC1A}">
      <dgm:prSet/>
      <dgm:spPr/>
      <dgm:t>
        <a:bodyPr/>
        <a:lstStyle/>
        <a:p>
          <a:endParaRPr lang="en-US"/>
        </a:p>
      </dgm:t>
    </dgm:pt>
    <dgm:pt modelId="{CC2D61DD-DCAE-4816-A1B2-3B22C2A1B87A}" type="sibTrans" cxnId="{7E65FEC7-9BA4-4D50-8DF4-785C0198BC1A}">
      <dgm:prSet/>
      <dgm:spPr/>
      <dgm:t>
        <a:bodyPr/>
        <a:lstStyle/>
        <a:p>
          <a:endParaRPr lang="en-US"/>
        </a:p>
      </dgm:t>
    </dgm:pt>
    <dgm:pt modelId="{B2A59570-1DFA-4568-B24A-4176442C0E7F}" type="pres">
      <dgm:prSet presAssocID="{7ACF5E22-CC98-4A33-BBAD-123E0D714E1C}" presName="rootnode" presStyleCnt="0">
        <dgm:presLayoutVars>
          <dgm:chMax/>
          <dgm:chPref/>
          <dgm:dir/>
          <dgm:animLvl val="lvl"/>
        </dgm:presLayoutVars>
      </dgm:prSet>
      <dgm:spPr/>
    </dgm:pt>
    <dgm:pt modelId="{A9A2F6C6-39AC-41B9-9771-34CA08C354EB}" type="pres">
      <dgm:prSet presAssocID="{F466B075-C5D9-40F9-AEA2-803116E83F4C}" presName="composite" presStyleCnt="0"/>
      <dgm:spPr/>
    </dgm:pt>
    <dgm:pt modelId="{BFD48803-F09D-4E5D-B99B-C4F8BC56F5E1}" type="pres">
      <dgm:prSet presAssocID="{F466B075-C5D9-40F9-AEA2-803116E83F4C}" presName="LShape" presStyleLbl="alignNode1" presStyleIdx="0" presStyleCnt="11"/>
      <dgm:spPr/>
    </dgm:pt>
    <dgm:pt modelId="{B8915226-021B-4C7C-8BEB-01EC68DBFCE4}" type="pres">
      <dgm:prSet presAssocID="{F466B075-C5D9-40F9-AEA2-803116E83F4C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F64C06A8-C488-445B-B035-B9F3C3472BA6}" type="pres">
      <dgm:prSet presAssocID="{F466B075-C5D9-40F9-AEA2-803116E83F4C}" presName="Triangle" presStyleLbl="alignNode1" presStyleIdx="1" presStyleCnt="11"/>
      <dgm:spPr/>
    </dgm:pt>
    <dgm:pt modelId="{0FA053F3-47A7-4539-A525-6A952D05ECCB}" type="pres">
      <dgm:prSet presAssocID="{4E3B40F7-BDD3-4428-A5A6-D4D2724A3B98}" presName="sibTrans" presStyleCnt="0"/>
      <dgm:spPr/>
    </dgm:pt>
    <dgm:pt modelId="{73BBE847-857D-41F6-9C69-BBBF863E1A97}" type="pres">
      <dgm:prSet presAssocID="{4E3B40F7-BDD3-4428-A5A6-D4D2724A3B98}" presName="space" presStyleCnt="0"/>
      <dgm:spPr/>
    </dgm:pt>
    <dgm:pt modelId="{DD5DE349-BC05-4C10-A147-771E6FB4A6ED}" type="pres">
      <dgm:prSet presAssocID="{47A9B75F-8A88-46A5-B03D-A8AE272B7C52}" presName="composite" presStyleCnt="0"/>
      <dgm:spPr/>
    </dgm:pt>
    <dgm:pt modelId="{AF6D894A-36CF-453A-9E4E-6C051B371CE0}" type="pres">
      <dgm:prSet presAssocID="{47A9B75F-8A88-46A5-B03D-A8AE272B7C52}" presName="LShape" presStyleLbl="alignNode1" presStyleIdx="2" presStyleCnt="11"/>
      <dgm:spPr/>
    </dgm:pt>
    <dgm:pt modelId="{5BE71EAD-FA7F-43E2-A4FE-AD9B7BA0C119}" type="pres">
      <dgm:prSet presAssocID="{47A9B75F-8A88-46A5-B03D-A8AE272B7C52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18E833C4-9D12-4321-B9DC-47A0FECCA527}" type="pres">
      <dgm:prSet presAssocID="{47A9B75F-8A88-46A5-B03D-A8AE272B7C52}" presName="Triangle" presStyleLbl="alignNode1" presStyleIdx="3" presStyleCnt="11"/>
      <dgm:spPr/>
    </dgm:pt>
    <dgm:pt modelId="{C5988302-9186-4939-AF92-ACD7E776C7F6}" type="pres">
      <dgm:prSet presAssocID="{AE874349-E13B-40A3-8806-6F6EAD7D4877}" presName="sibTrans" presStyleCnt="0"/>
      <dgm:spPr/>
    </dgm:pt>
    <dgm:pt modelId="{074AFFF8-E769-472E-B832-0734E8A3194D}" type="pres">
      <dgm:prSet presAssocID="{AE874349-E13B-40A3-8806-6F6EAD7D4877}" presName="space" presStyleCnt="0"/>
      <dgm:spPr/>
    </dgm:pt>
    <dgm:pt modelId="{D986776C-4B3A-4324-8C38-E8A07C560BB6}" type="pres">
      <dgm:prSet presAssocID="{63772EB5-B68F-402F-9795-BA1DE5FCA8C7}" presName="composite" presStyleCnt="0"/>
      <dgm:spPr/>
    </dgm:pt>
    <dgm:pt modelId="{5C50F68D-2A2A-4DB6-A6CC-5CC15E822825}" type="pres">
      <dgm:prSet presAssocID="{63772EB5-B68F-402F-9795-BA1DE5FCA8C7}" presName="LShape" presStyleLbl="alignNode1" presStyleIdx="4" presStyleCnt="11"/>
      <dgm:spPr/>
    </dgm:pt>
    <dgm:pt modelId="{782E6318-BDBF-4098-B505-B9584A490374}" type="pres">
      <dgm:prSet presAssocID="{63772EB5-B68F-402F-9795-BA1DE5FCA8C7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86F3B2A9-D50F-4CBD-8989-588FDB386D27}" type="pres">
      <dgm:prSet presAssocID="{63772EB5-B68F-402F-9795-BA1DE5FCA8C7}" presName="Triangle" presStyleLbl="alignNode1" presStyleIdx="5" presStyleCnt="11"/>
      <dgm:spPr/>
    </dgm:pt>
    <dgm:pt modelId="{D22F46DA-3436-4045-8A6F-2C91826A1D3B}" type="pres">
      <dgm:prSet presAssocID="{D803A895-3E38-4615-BDE2-21CE0D0F3822}" presName="sibTrans" presStyleCnt="0"/>
      <dgm:spPr/>
    </dgm:pt>
    <dgm:pt modelId="{5034C638-E908-482A-8299-23EADB8821CE}" type="pres">
      <dgm:prSet presAssocID="{D803A895-3E38-4615-BDE2-21CE0D0F3822}" presName="space" presStyleCnt="0"/>
      <dgm:spPr/>
    </dgm:pt>
    <dgm:pt modelId="{9C8778CD-8C04-470A-BCF6-D935F3BB8AB5}" type="pres">
      <dgm:prSet presAssocID="{B4B3A786-F2D4-4E47-948C-E1E3D1CE70A3}" presName="composite" presStyleCnt="0"/>
      <dgm:spPr/>
    </dgm:pt>
    <dgm:pt modelId="{3E6A48E7-AFD0-43A1-B3DB-06ECF4EEC4CB}" type="pres">
      <dgm:prSet presAssocID="{B4B3A786-F2D4-4E47-948C-E1E3D1CE70A3}" presName="LShape" presStyleLbl="alignNode1" presStyleIdx="6" presStyleCnt="11"/>
      <dgm:spPr/>
    </dgm:pt>
    <dgm:pt modelId="{AF7D5C85-30B7-44E6-B8C4-D500351ED01E}" type="pres">
      <dgm:prSet presAssocID="{B4B3A786-F2D4-4E47-948C-E1E3D1CE70A3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8999AD11-EFEB-45B9-861B-449B21645FC0}" type="pres">
      <dgm:prSet presAssocID="{B4B3A786-F2D4-4E47-948C-E1E3D1CE70A3}" presName="Triangle" presStyleLbl="alignNode1" presStyleIdx="7" presStyleCnt="11"/>
      <dgm:spPr/>
    </dgm:pt>
    <dgm:pt modelId="{A58CAA3A-690C-4A30-9BB7-2D1ADEBB842E}" type="pres">
      <dgm:prSet presAssocID="{05408527-46FE-45A8-99A9-41EC2AFFFF38}" presName="sibTrans" presStyleCnt="0"/>
      <dgm:spPr/>
    </dgm:pt>
    <dgm:pt modelId="{05A2711C-C381-479A-A2C7-930C3FE454E0}" type="pres">
      <dgm:prSet presAssocID="{05408527-46FE-45A8-99A9-41EC2AFFFF38}" presName="space" presStyleCnt="0"/>
      <dgm:spPr/>
    </dgm:pt>
    <dgm:pt modelId="{10E909E3-F67A-4387-A22B-88A246401645}" type="pres">
      <dgm:prSet presAssocID="{2709F7E0-A30E-421F-B211-AED8204CC5B8}" presName="composite" presStyleCnt="0"/>
      <dgm:spPr/>
    </dgm:pt>
    <dgm:pt modelId="{5564A17B-9F54-4815-99C6-46B6AB62EA46}" type="pres">
      <dgm:prSet presAssocID="{2709F7E0-A30E-421F-B211-AED8204CC5B8}" presName="LShape" presStyleLbl="alignNode1" presStyleIdx="8" presStyleCnt="11"/>
      <dgm:spPr/>
    </dgm:pt>
    <dgm:pt modelId="{90857BF7-4727-4755-8F68-6907B13021D6}" type="pres">
      <dgm:prSet presAssocID="{2709F7E0-A30E-421F-B211-AED8204CC5B8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6B35FC96-0297-4D97-8D89-E849A95134BB}" type="pres">
      <dgm:prSet presAssocID="{2709F7E0-A30E-421F-B211-AED8204CC5B8}" presName="Triangle" presStyleLbl="alignNode1" presStyleIdx="9" presStyleCnt="11"/>
      <dgm:spPr/>
    </dgm:pt>
    <dgm:pt modelId="{AED7B0B7-A572-4445-AF70-153B51B8E5EF}" type="pres">
      <dgm:prSet presAssocID="{771B4ABF-AE8E-464B-ACAF-96C96E9AC728}" presName="sibTrans" presStyleCnt="0"/>
      <dgm:spPr/>
    </dgm:pt>
    <dgm:pt modelId="{C6BFEC29-2704-4A08-964B-72BA1E5B295C}" type="pres">
      <dgm:prSet presAssocID="{771B4ABF-AE8E-464B-ACAF-96C96E9AC728}" presName="space" presStyleCnt="0"/>
      <dgm:spPr/>
    </dgm:pt>
    <dgm:pt modelId="{61000150-36D4-403A-AF68-20DF786F9764}" type="pres">
      <dgm:prSet presAssocID="{D8830B40-D47F-4653-AD89-18D3A86775CC}" presName="composite" presStyleCnt="0"/>
      <dgm:spPr/>
    </dgm:pt>
    <dgm:pt modelId="{ABF932C6-D401-4804-8F95-DE221EE963BF}" type="pres">
      <dgm:prSet presAssocID="{D8830B40-D47F-4653-AD89-18D3A86775CC}" presName="LShape" presStyleLbl="alignNode1" presStyleIdx="10" presStyleCnt="11"/>
      <dgm:spPr/>
    </dgm:pt>
    <dgm:pt modelId="{04C04062-271B-43EA-855C-545B36305D2F}" type="pres">
      <dgm:prSet presAssocID="{D8830B40-D47F-4653-AD89-18D3A86775CC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98022320-ECCC-4B98-902D-9D88A250DED0}" type="presOf" srcId="{D8830B40-D47F-4653-AD89-18D3A86775CC}" destId="{04C04062-271B-43EA-855C-545B36305D2F}" srcOrd="0" destOrd="0" presId="urn:microsoft.com/office/officeart/2009/3/layout/StepUpProcess"/>
    <dgm:cxn modelId="{45244E23-3062-4C02-8520-D41DEFC66489}" type="presOf" srcId="{47A9B75F-8A88-46A5-B03D-A8AE272B7C52}" destId="{5BE71EAD-FA7F-43E2-A4FE-AD9B7BA0C119}" srcOrd="0" destOrd="0" presId="urn:microsoft.com/office/officeart/2009/3/layout/StepUpProcess"/>
    <dgm:cxn modelId="{ABBF235B-3EF7-4C2B-A167-158F7B19CB1C}" type="presOf" srcId="{2709F7E0-A30E-421F-B211-AED8204CC5B8}" destId="{90857BF7-4727-4755-8F68-6907B13021D6}" srcOrd="0" destOrd="0" presId="urn:microsoft.com/office/officeart/2009/3/layout/StepUpProcess"/>
    <dgm:cxn modelId="{2996795F-A9ED-4DCE-B7C9-D0AFF8CBA6BE}" type="presOf" srcId="{7ACF5E22-CC98-4A33-BBAD-123E0D714E1C}" destId="{B2A59570-1DFA-4568-B24A-4176442C0E7F}" srcOrd="0" destOrd="0" presId="urn:microsoft.com/office/officeart/2009/3/layout/StepUpProcess"/>
    <dgm:cxn modelId="{314FD47B-6E35-43D4-8ED3-87A6B705B9D0}" srcId="{7ACF5E22-CC98-4A33-BBAD-123E0D714E1C}" destId="{63772EB5-B68F-402F-9795-BA1DE5FCA8C7}" srcOrd="2" destOrd="0" parTransId="{04ECC913-2039-4AAF-92B3-136BD70A7C42}" sibTransId="{D803A895-3E38-4615-BDE2-21CE0D0F3822}"/>
    <dgm:cxn modelId="{EEDAC394-F930-4E26-B9AA-95BB3814BCAF}" srcId="{7ACF5E22-CC98-4A33-BBAD-123E0D714E1C}" destId="{2709F7E0-A30E-421F-B211-AED8204CC5B8}" srcOrd="4" destOrd="0" parTransId="{2106939C-9C7C-4315-A308-A9397EE46F39}" sibTransId="{771B4ABF-AE8E-464B-ACAF-96C96E9AC728}"/>
    <dgm:cxn modelId="{9DFD87B0-EE40-4D81-B438-DF4308418C7B}" type="presOf" srcId="{B4B3A786-F2D4-4E47-948C-E1E3D1CE70A3}" destId="{AF7D5C85-30B7-44E6-B8C4-D500351ED01E}" srcOrd="0" destOrd="0" presId="urn:microsoft.com/office/officeart/2009/3/layout/StepUpProcess"/>
    <dgm:cxn modelId="{807AB4C3-0101-4DBA-9CC9-A0994B9A56D2}" type="presOf" srcId="{F466B075-C5D9-40F9-AEA2-803116E83F4C}" destId="{B8915226-021B-4C7C-8BEB-01EC68DBFCE4}" srcOrd="0" destOrd="0" presId="urn:microsoft.com/office/officeart/2009/3/layout/StepUpProcess"/>
    <dgm:cxn modelId="{29BD9EC6-7BA3-4E8A-8624-CE628C71398C}" srcId="{7ACF5E22-CC98-4A33-BBAD-123E0D714E1C}" destId="{F466B075-C5D9-40F9-AEA2-803116E83F4C}" srcOrd="0" destOrd="0" parTransId="{B01C9C4C-C99A-48E6-96E8-08DFFCDE364C}" sibTransId="{4E3B40F7-BDD3-4428-A5A6-D4D2724A3B98}"/>
    <dgm:cxn modelId="{7E65FEC7-9BA4-4D50-8DF4-785C0198BC1A}" srcId="{7ACF5E22-CC98-4A33-BBAD-123E0D714E1C}" destId="{D8830B40-D47F-4653-AD89-18D3A86775CC}" srcOrd="5" destOrd="0" parTransId="{979F0F04-5B05-44A9-8D62-F400C06AB8F5}" sibTransId="{CC2D61DD-DCAE-4816-A1B2-3B22C2A1B87A}"/>
    <dgm:cxn modelId="{CDE3C4D5-1246-41C9-BC83-00DBECD4A75A}" srcId="{7ACF5E22-CC98-4A33-BBAD-123E0D714E1C}" destId="{B4B3A786-F2D4-4E47-948C-E1E3D1CE70A3}" srcOrd="3" destOrd="0" parTransId="{AD8A1FDA-BE96-49AE-ACA8-EA9A6F2F89CC}" sibTransId="{05408527-46FE-45A8-99A9-41EC2AFFFF38}"/>
    <dgm:cxn modelId="{563F24E8-0932-42B4-91E8-01F1BEB13B7A}" type="presOf" srcId="{63772EB5-B68F-402F-9795-BA1DE5FCA8C7}" destId="{782E6318-BDBF-4098-B505-B9584A490374}" srcOrd="0" destOrd="0" presId="urn:microsoft.com/office/officeart/2009/3/layout/StepUpProcess"/>
    <dgm:cxn modelId="{3D6465F2-968D-43D5-AB44-4A16B33CA2FB}" srcId="{7ACF5E22-CC98-4A33-BBAD-123E0D714E1C}" destId="{47A9B75F-8A88-46A5-B03D-A8AE272B7C52}" srcOrd="1" destOrd="0" parTransId="{B3BE5CC9-1B06-4AC8-8475-EBF79D635B42}" sibTransId="{AE874349-E13B-40A3-8806-6F6EAD7D4877}"/>
    <dgm:cxn modelId="{95ACFB2E-6881-4557-9699-747CA4A80669}" type="presParOf" srcId="{B2A59570-1DFA-4568-B24A-4176442C0E7F}" destId="{A9A2F6C6-39AC-41B9-9771-34CA08C354EB}" srcOrd="0" destOrd="0" presId="urn:microsoft.com/office/officeart/2009/3/layout/StepUpProcess"/>
    <dgm:cxn modelId="{D21C237B-E14D-4ABD-AD2C-739932AC0EAA}" type="presParOf" srcId="{A9A2F6C6-39AC-41B9-9771-34CA08C354EB}" destId="{BFD48803-F09D-4E5D-B99B-C4F8BC56F5E1}" srcOrd="0" destOrd="0" presId="urn:microsoft.com/office/officeart/2009/3/layout/StepUpProcess"/>
    <dgm:cxn modelId="{0250F3BE-B4B0-418D-AC21-928C63E38CB6}" type="presParOf" srcId="{A9A2F6C6-39AC-41B9-9771-34CA08C354EB}" destId="{B8915226-021B-4C7C-8BEB-01EC68DBFCE4}" srcOrd="1" destOrd="0" presId="urn:microsoft.com/office/officeart/2009/3/layout/StepUpProcess"/>
    <dgm:cxn modelId="{CF97C8C3-309D-4AA6-AB2F-B649DC2A8B0F}" type="presParOf" srcId="{A9A2F6C6-39AC-41B9-9771-34CA08C354EB}" destId="{F64C06A8-C488-445B-B035-B9F3C3472BA6}" srcOrd="2" destOrd="0" presId="urn:microsoft.com/office/officeart/2009/3/layout/StepUpProcess"/>
    <dgm:cxn modelId="{CB10FD3D-B732-4FDA-BFEA-FC3EDED42C15}" type="presParOf" srcId="{B2A59570-1DFA-4568-B24A-4176442C0E7F}" destId="{0FA053F3-47A7-4539-A525-6A952D05ECCB}" srcOrd="1" destOrd="0" presId="urn:microsoft.com/office/officeart/2009/3/layout/StepUpProcess"/>
    <dgm:cxn modelId="{A017E8F8-7A41-4271-B136-7B6E3528661E}" type="presParOf" srcId="{0FA053F3-47A7-4539-A525-6A952D05ECCB}" destId="{73BBE847-857D-41F6-9C69-BBBF863E1A97}" srcOrd="0" destOrd="0" presId="urn:microsoft.com/office/officeart/2009/3/layout/StepUpProcess"/>
    <dgm:cxn modelId="{195F36BD-3215-45FE-B388-C48C14A88448}" type="presParOf" srcId="{B2A59570-1DFA-4568-B24A-4176442C0E7F}" destId="{DD5DE349-BC05-4C10-A147-771E6FB4A6ED}" srcOrd="2" destOrd="0" presId="urn:microsoft.com/office/officeart/2009/3/layout/StepUpProcess"/>
    <dgm:cxn modelId="{2CE8FAEE-82B0-4F16-AB59-C875C1D92C95}" type="presParOf" srcId="{DD5DE349-BC05-4C10-A147-771E6FB4A6ED}" destId="{AF6D894A-36CF-453A-9E4E-6C051B371CE0}" srcOrd="0" destOrd="0" presId="urn:microsoft.com/office/officeart/2009/3/layout/StepUpProcess"/>
    <dgm:cxn modelId="{3B9676E6-B83E-4D02-B995-539F3B08C58F}" type="presParOf" srcId="{DD5DE349-BC05-4C10-A147-771E6FB4A6ED}" destId="{5BE71EAD-FA7F-43E2-A4FE-AD9B7BA0C119}" srcOrd="1" destOrd="0" presId="urn:microsoft.com/office/officeart/2009/3/layout/StepUpProcess"/>
    <dgm:cxn modelId="{76BDFF55-6904-4D4D-9824-92114C77ED6A}" type="presParOf" srcId="{DD5DE349-BC05-4C10-A147-771E6FB4A6ED}" destId="{18E833C4-9D12-4321-B9DC-47A0FECCA527}" srcOrd="2" destOrd="0" presId="urn:microsoft.com/office/officeart/2009/3/layout/StepUpProcess"/>
    <dgm:cxn modelId="{ED3D29E3-98D4-4032-BA36-92ADE9561A4F}" type="presParOf" srcId="{B2A59570-1DFA-4568-B24A-4176442C0E7F}" destId="{C5988302-9186-4939-AF92-ACD7E776C7F6}" srcOrd="3" destOrd="0" presId="urn:microsoft.com/office/officeart/2009/3/layout/StepUpProcess"/>
    <dgm:cxn modelId="{E2D1DD96-1E5B-4B45-9D99-CF7511E1630C}" type="presParOf" srcId="{C5988302-9186-4939-AF92-ACD7E776C7F6}" destId="{074AFFF8-E769-472E-B832-0734E8A3194D}" srcOrd="0" destOrd="0" presId="urn:microsoft.com/office/officeart/2009/3/layout/StepUpProcess"/>
    <dgm:cxn modelId="{11BEF598-0E7F-497B-AC42-020292CE23B3}" type="presParOf" srcId="{B2A59570-1DFA-4568-B24A-4176442C0E7F}" destId="{D986776C-4B3A-4324-8C38-E8A07C560BB6}" srcOrd="4" destOrd="0" presId="urn:microsoft.com/office/officeart/2009/3/layout/StepUpProcess"/>
    <dgm:cxn modelId="{9C1D200D-15CB-4B78-8C68-AD8F44EB4092}" type="presParOf" srcId="{D986776C-4B3A-4324-8C38-E8A07C560BB6}" destId="{5C50F68D-2A2A-4DB6-A6CC-5CC15E822825}" srcOrd="0" destOrd="0" presId="urn:microsoft.com/office/officeart/2009/3/layout/StepUpProcess"/>
    <dgm:cxn modelId="{90C97EC5-8152-4E60-BF99-B654FB50CB3B}" type="presParOf" srcId="{D986776C-4B3A-4324-8C38-E8A07C560BB6}" destId="{782E6318-BDBF-4098-B505-B9584A490374}" srcOrd="1" destOrd="0" presId="urn:microsoft.com/office/officeart/2009/3/layout/StepUpProcess"/>
    <dgm:cxn modelId="{964B453D-4CD2-4C54-BFFE-CAE3E5FFB4D0}" type="presParOf" srcId="{D986776C-4B3A-4324-8C38-E8A07C560BB6}" destId="{86F3B2A9-D50F-4CBD-8989-588FDB386D27}" srcOrd="2" destOrd="0" presId="urn:microsoft.com/office/officeart/2009/3/layout/StepUpProcess"/>
    <dgm:cxn modelId="{479F48B5-0A4E-4FAA-9F4C-5E77C5B15925}" type="presParOf" srcId="{B2A59570-1DFA-4568-B24A-4176442C0E7F}" destId="{D22F46DA-3436-4045-8A6F-2C91826A1D3B}" srcOrd="5" destOrd="0" presId="urn:microsoft.com/office/officeart/2009/3/layout/StepUpProcess"/>
    <dgm:cxn modelId="{1F3A4338-ECD1-46C8-9C83-2E225C37A346}" type="presParOf" srcId="{D22F46DA-3436-4045-8A6F-2C91826A1D3B}" destId="{5034C638-E908-482A-8299-23EADB8821CE}" srcOrd="0" destOrd="0" presId="urn:microsoft.com/office/officeart/2009/3/layout/StepUpProcess"/>
    <dgm:cxn modelId="{1B8FF6FD-DCA2-4592-962F-18B4D3C107AF}" type="presParOf" srcId="{B2A59570-1DFA-4568-B24A-4176442C0E7F}" destId="{9C8778CD-8C04-470A-BCF6-D935F3BB8AB5}" srcOrd="6" destOrd="0" presId="urn:microsoft.com/office/officeart/2009/3/layout/StepUpProcess"/>
    <dgm:cxn modelId="{DF264012-FFFD-454D-B3C7-56DB05E8DF9C}" type="presParOf" srcId="{9C8778CD-8C04-470A-BCF6-D935F3BB8AB5}" destId="{3E6A48E7-AFD0-43A1-B3DB-06ECF4EEC4CB}" srcOrd="0" destOrd="0" presId="urn:microsoft.com/office/officeart/2009/3/layout/StepUpProcess"/>
    <dgm:cxn modelId="{A61DE464-95D8-4C13-8857-94CE18FFECDC}" type="presParOf" srcId="{9C8778CD-8C04-470A-BCF6-D935F3BB8AB5}" destId="{AF7D5C85-30B7-44E6-B8C4-D500351ED01E}" srcOrd="1" destOrd="0" presId="urn:microsoft.com/office/officeart/2009/3/layout/StepUpProcess"/>
    <dgm:cxn modelId="{7857D5D7-1FAE-48F3-88E3-011102BA1F34}" type="presParOf" srcId="{9C8778CD-8C04-470A-BCF6-D935F3BB8AB5}" destId="{8999AD11-EFEB-45B9-861B-449B21645FC0}" srcOrd="2" destOrd="0" presId="urn:microsoft.com/office/officeart/2009/3/layout/StepUpProcess"/>
    <dgm:cxn modelId="{E942BEE5-4167-45DB-B9FE-6733271118E2}" type="presParOf" srcId="{B2A59570-1DFA-4568-B24A-4176442C0E7F}" destId="{A58CAA3A-690C-4A30-9BB7-2D1ADEBB842E}" srcOrd="7" destOrd="0" presId="urn:microsoft.com/office/officeart/2009/3/layout/StepUpProcess"/>
    <dgm:cxn modelId="{8FFF8918-9DD3-4B1F-B463-62CDE12AAB52}" type="presParOf" srcId="{A58CAA3A-690C-4A30-9BB7-2D1ADEBB842E}" destId="{05A2711C-C381-479A-A2C7-930C3FE454E0}" srcOrd="0" destOrd="0" presId="urn:microsoft.com/office/officeart/2009/3/layout/StepUpProcess"/>
    <dgm:cxn modelId="{04FD3FB0-90B5-437F-A26C-A2925E08EAF4}" type="presParOf" srcId="{B2A59570-1DFA-4568-B24A-4176442C0E7F}" destId="{10E909E3-F67A-4387-A22B-88A246401645}" srcOrd="8" destOrd="0" presId="urn:microsoft.com/office/officeart/2009/3/layout/StepUpProcess"/>
    <dgm:cxn modelId="{42003695-1793-47D7-A638-7EB6F622A1AE}" type="presParOf" srcId="{10E909E3-F67A-4387-A22B-88A246401645}" destId="{5564A17B-9F54-4815-99C6-46B6AB62EA46}" srcOrd="0" destOrd="0" presId="urn:microsoft.com/office/officeart/2009/3/layout/StepUpProcess"/>
    <dgm:cxn modelId="{350DA9CA-CDD7-4800-9C60-13133BAE39D9}" type="presParOf" srcId="{10E909E3-F67A-4387-A22B-88A246401645}" destId="{90857BF7-4727-4755-8F68-6907B13021D6}" srcOrd="1" destOrd="0" presId="urn:microsoft.com/office/officeart/2009/3/layout/StepUpProcess"/>
    <dgm:cxn modelId="{2B43C006-8B91-4DDD-B8EE-7B07CB4A2CA3}" type="presParOf" srcId="{10E909E3-F67A-4387-A22B-88A246401645}" destId="{6B35FC96-0297-4D97-8D89-E849A95134BB}" srcOrd="2" destOrd="0" presId="urn:microsoft.com/office/officeart/2009/3/layout/StepUpProcess"/>
    <dgm:cxn modelId="{F9088335-3EA2-400D-94FD-329326AF45EF}" type="presParOf" srcId="{B2A59570-1DFA-4568-B24A-4176442C0E7F}" destId="{AED7B0B7-A572-4445-AF70-153B51B8E5EF}" srcOrd="9" destOrd="0" presId="urn:microsoft.com/office/officeart/2009/3/layout/StepUpProcess"/>
    <dgm:cxn modelId="{95CA7CB3-225A-48DB-B267-FCD77C2BF0F3}" type="presParOf" srcId="{AED7B0B7-A572-4445-AF70-153B51B8E5EF}" destId="{C6BFEC29-2704-4A08-964B-72BA1E5B295C}" srcOrd="0" destOrd="0" presId="urn:microsoft.com/office/officeart/2009/3/layout/StepUpProcess"/>
    <dgm:cxn modelId="{FB013CF3-DCA3-43DD-9406-C2BC6BD4979D}" type="presParOf" srcId="{B2A59570-1DFA-4568-B24A-4176442C0E7F}" destId="{61000150-36D4-403A-AF68-20DF786F9764}" srcOrd="10" destOrd="0" presId="urn:microsoft.com/office/officeart/2009/3/layout/StepUpProcess"/>
    <dgm:cxn modelId="{904395C8-56C7-40BD-828E-72E2178E57F4}" type="presParOf" srcId="{61000150-36D4-403A-AF68-20DF786F9764}" destId="{ABF932C6-D401-4804-8F95-DE221EE963BF}" srcOrd="0" destOrd="0" presId="urn:microsoft.com/office/officeart/2009/3/layout/StepUpProcess"/>
    <dgm:cxn modelId="{85630767-757D-4181-BEBB-A92CB280E03D}" type="presParOf" srcId="{61000150-36D4-403A-AF68-20DF786F9764}" destId="{04C04062-271B-43EA-855C-545B36305D2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18023A-D996-429F-BCE0-A7F44D5CB991}" type="doc">
      <dgm:prSet loTypeId="urn:microsoft.com/office/officeart/2005/8/layout/hList6" loCatId="list" qsTypeId="urn:microsoft.com/office/officeart/2005/8/quickstyle/3d2" qsCatId="3D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81421963-B7F3-4047-97D9-6CD485782BE2}">
      <dgm:prSet custT="1"/>
      <dgm:spPr/>
      <dgm:t>
        <a:bodyPr/>
        <a:lstStyle/>
        <a:p>
          <a:r>
            <a:rPr lang="en-US" sz="1800" dirty="0"/>
            <a:t>To successfully execute the initiatives within the CRS, NDOT will explore and leverage a range of funding, financing, and implementation options. </a:t>
          </a:r>
        </a:p>
      </dgm:t>
    </dgm:pt>
    <dgm:pt modelId="{247B7297-B9D1-4729-ABD6-1ADEABAE5873}" type="parTrans" cxnId="{B0D92F20-17F9-4286-A4DD-BDED680ED394}">
      <dgm:prSet/>
      <dgm:spPr/>
      <dgm:t>
        <a:bodyPr/>
        <a:lstStyle/>
        <a:p>
          <a:endParaRPr lang="en-US" sz="1800"/>
        </a:p>
      </dgm:t>
    </dgm:pt>
    <dgm:pt modelId="{09CDECB8-9282-4BF2-8448-7720F86799F9}" type="sibTrans" cxnId="{B0D92F20-17F9-4286-A4DD-BDED680ED394}">
      <dgm:prSet/>
      <dgm:spPr/>
      <dgm:t>
        <a:bodyPr/>
        <a:lstStyle/>
        <a:p>
          <a:endParaRPr lang="en-US" sz="1800"/>
        </a:p>
      </dgm:t>
    </dgm:pt>
    <dgm:pt modelId="{0505DCED-C6DB-49E6-ABA5-E224EE46C1A0}">
      <dgm:prSet custT="1"/>
      <dgm:spPr/>
      <dgm:t>
        <a:bodyPr/>
        <a:lstStyle/>
        <a:p>
          <a:r>
            <a:rPr lang="en-US" sz="1800" dirty="0"/>
            <a:t>A mix of traditional and innovative funding mechanisms will provide NDOT the flexibility needed to support both near-term priorities and long-term investments. </a:t>
          </a:r>
        </a:p>
      </dgm:t>
    </dgm:pt>
    <dgm:pt modelId="{BC7A0C23-A28B-4384-B6D5-006B5FC941D6}" type="parTrans" cxnId="{286676F9-A96B-4D18-9B93-0C4D920317E9}">
      <dgm:prSet/>
      <dgm:spPr/>
      <dgm:t>
        <a:bodyPr/>
        <a:lstStyle/>
        <a:p>
          <a:endParaRPr lang="en-US" sz="1800"/>
        </a:p>
      </dgm:t>
    </dgm:pt>
    <dgm:pt modelId="{CECF3993-446A-4881-ABBC-F0EEA2E62CC0}" type="sibTrans" cxnId="{286676F9-A96B-4D18-9B93-0C4D920317E9}">
      <dgm:prSet/>
      <dgm:spPr/>
      <dgm:t>
        <a:bodyPr/>
        <a:lstStyle/>
        <a:p>
          <a:endParaRPr lang="en-US" sz="1800"/>
        </a:p>
      </dgm:t>
    </dgm:pt>
    <dgm:pt modelId="{9C44BB12-7233-4914-8DE2-19ECCF8FD615}">
      <dgm:prSet custT="1"/>
      <dgm:spPr/>
      <dgm:t>
        <a:bodyPr/>
        <a:lstStyle/>
        <a:p>
          <a:r>
            <a:rPr lang="en-US" sz="1800" dirty="0"/>
            <a:t>NDOT will collaborate with partnering agencies to identify creative solutions that attract investment through shared benefits. </a:t>
          </a:r>
        </a:p>
      </dgm:t>
    </dgm:pt>
    <dgm:pt modelId="{C0B25D9A-6A85-40D8-BC23-B548B2527A2B}" type="parTrans" cxnId="{0CB75B58-4B99-4987-B07E-7702452C8C6D}">
      <dgm:prSet/>
      <dgm:spPr/>
      <dgm:t>
        <a:bodyPr/>
        <a:lstStyle/>
        <a:p>
          <a:endParaRPr lang="en-US" sz="1800"/>
        </a:p>
      </dgm:t>
    </dgm:pt>
    <dgm:pt modelId="{94180CCD-B015-4BC6-BD86-16F0228C9966}" type="sibTrans" cxnId="{0CB75B58-4B99-4987-B07E-7702452C8C6D}">
      <dgm:prSet/>
      <dgm:spPr/>
      <dgm:t>
        <a:bodyPr/>
        <a:lstStyle/>
        <a:p>
          <a:endParaRPr lang="en-US" sz="1800"/>
        </a:p>
      </dgm:t>
    </dgm:pt>
    <dgm:pt modelId="{ADD1316C-BDB3-461E-AF85-39DF9FAB8DD9}" type="pres">
      <dgm:prSet presAssocID="{6E18023A-D996-429F-BCE0-A7F44D5CB991}" presName="Name0" presStyleCnt="0">
        <dgm:presLayoutVars>
          <dgm:dir/>
          <dgm:resizeHandles val="exact"/>
        </dgm:presLayoutVars>
      </dgm:prSet>
      <dgm:spPr/>
    </dgm:pt>
    <dgm:pt modelId="{BCDEFF51-CF77-48D8-8439-815133DDA20B}" type="pres">
      <dgm:prSet presAssocID="{81421963-B7F3-4047-97D9-6CD485782BE2}" presName="node" presStyleLbl="node1" presStyleIdx="0" presStyleCnt="3">
        <dgm:presLayoutVars>
          <dgm:bulletEnabled val="1"/>
        </dgm:presLayoutVars>
      </dgm:prSet>
      <dgm:spPr/>
    </dgm:pt>
    <dgm:pt modelId="{9C875F77-D516-4BF8-BB1B-D36C6BCAE51F}" type="pres">
      <dgm:prSet presAssocID="{09CDECB8-9282-4BF2-8448-7720F86799F9}" presName="sibTrans" presStyleCnt="0"/>
      <dgm:spPr/>
    </dgm:pt>
    <dgm:pt modelId="{59E4200E-424B-463C-97BD-1EBF961C229B}" type="pres">
      <dgm:prSet presAssocID="{0505DCED-C6DB-49E6-ABA5-E224EE46C1A0}" presName="node" presStyleLbl="node1" presStyleIdx="1" presStyleCnt="3">
        <dgm:presLayoutVars>
          <dgm:bulletEnabled val="1"/>
        </dgm:presLayoutVars>
      </dgm:prSet>
      <dgm:spPr/>
    </dgm:pt>
    <dgm:pt modelId="{D6172F9F-8CE7-4CA5-BA7A-8CC08ADCB442}" type="pres">
      <dgm:prSet presAssocID="{CECF3993-446A-4881-ABBC-F0EEA2E62CC0}" presName="sibTrans" presStyleCnt="0"/>
      <dgm:spPr/>
    </dgm:pt>
    <dgm:pt modelId="{FA814039-C738-4339-B8F7-D4635E7E1FFC}" type="pres">
      <dgm:prSet presAssocID="{9C44BB12-7233-4914-8DE2-19ECCF8FD615}" presName="node" presStyleLbl="node1" presStyleIdx="2" presStyleCnt="3">
        <dgm:presLayoutVars>
          <dgm:bulletEnabled val="1"/>
        </dgm:presLayoutVars>
      </dgm:prSet>
      <dgm:spPr/>
    </dgm:pt>
  </dgm:ptLst>
  <dgm:cxnLst>
    <dgm:cxn modelId="{DEDC081B-8C19-4E2B-8365-3AA6285193AC}" type="presOf" srcId="{0505DCED-C6DB-49E6-ABA5-E224EE46C1A0}" destId="{59E4200E-424B-463C-97BD-1EBF961C229B}" srcOrd="0" destOrd="0" presId="urn:microsoft.com/office/officeart/2005/8/layout/hList6"/>
    <dgm:cxn modelId="{B0D92F20-17F9-4286-A4DD-BDED680ED394}" srcId="{6E18023A-D996-429F-BCE0-A7F44D5CB991}" destId="{81421963-B7F3-4047-97D9-6CD485782BE2}" srcOrd="0" destOrd="0" parTransId="{247B7297-B9D1-4729-ABD6-1ADEABAE5873}" sibTransId="{09CDECB8-9282-4BF2-8448-7720F86799F9}"/>
    <dgm:cxn modelId="{C812402C-0AC6-4A60-978C-AB09F5B7235A}" type="presOf" srcId="{6E18023A-D996-429F-BCE0-A7F44D5CB991}" destId="{ADD1316C-BDB3-461E-AF85-39DF9FAB8DD9}" srcOrd="0" destOrd="0" presId="urn:microsoft.com/office/officeart/2005/8/layout/hList6"/>
    <dgm:cxn modelId="{0CB75B58-4B99-4987-B07E-7702452C8C6D}" srcId="{6E18023A-D996-429F-BCE0-A7F44D5CB991}" destId="{9C44BB12-7233-4914-8DE2-19ECCF8FD615}" srcOrd="2" destOrd="0" parTransId="{C0B25D9A-6A85-40D8-BC23-B548B2527A2B}" sibTransId="{94180CCD-B015-4BC6-BD86-16F0228C9966}"/>
    <dgm:cxn modelId="{F6C581B3-92BC-4BB3-9F6E-C6218AF747A0}" type="presOf" srcId="{9C44BB12-7233-4914-8DE2-19ECCF8FD615}" destId="{FA814039-C738-4339-B8F7-D4635E7E1FFC}" srcOrd="0" destOrd="0" presId="urn:microsoft.com/office/officeart/2005/8/layout/hList6"/>
    <dgm:cxn modelId="{286676F9-A96B-4D18-9B93-0C4D920317E9}" srcId="{6E18023A-D996-429F-BCE0-A7F44D5CB991}" destId="{0505DCED-C6DB-49E6-ABA5-E224EE46C1A0}" srcOrd="1" destOrd="0" parTransId="{BC7A0C23-A28B-4384-B6D5-006B5FC941D6}" sibTransId="{CECF3993-446A-4881-ABBC-F0EEA2E62CC0}"/>
    <dgm:cxn modelId="{89123DFD-AFAD-47FA-9B7E-4D49BE101FB6}" type="presOf" srcId="{81421963-B7F3-4047-97D9-6CD485782BE2}" destId="{BCDEFF51-CF77-48D8-8439-815133DDA20B}" srcOrd="0" destOrd="0" presId="urn:microsoft.com/office/officeart/2005/8/layout/hList6"/>
    <dgm:cxn modelId="{E9B0D584-2804-4F3F-838F-AC4F3C47743A}" type="presParOf" srcId="{ADD1316C-BDB3-461E-AF85-39DF9FAB8DD9}" destId="{BCDEFF51-CF77-48D8-8439-815133DDA20B}" srcOrd="0" destOrd="0" presId="urn:microsoft.com/office/officeart/2005/8/layout/hList6"/>
    <dgm:cxn modelId="{88BC5056-0C2B-41AF-A9D2-6C25C13B7C99}" type="presParOf" srcId="{ADD1316C-BDB3-461E-AF85-39DF9FAB8DD9}" destId="{9C875F77-D516-4BF8-BB1B-D36C6BCAE51F}" srcOrd="1" destOrd="0" presId="urn:microsoft.com/office/officeart/2005/8/layout/hList6"/>
    <dgm:cxn modelId="{DA4C3DD5-075E-47D1-AB0D-41EA927CB512}" type="presParOf" srcId="{ADD1316C-BDB3-461E-AF85-39DF9FAB8DD9}" destId="{59E4200E-424B-463C-97BD-1EBF961C229B}" srcOrd="2" destOrd="0" presId="urn:microsoft.com/office/officeart/2005/8/layout/hList6"/>
    <dgm:cxn modelId="{186C655B-1F40-4327-95CC-CDE3190EB3E5}" type="presParOf" srcId="{ADD1316C-BDB3-461E-AF85-39DF9FAB8DD9}" destId="{D6172F9F-8CE7-4CA5-BA7A-8CC08ADCB442}" srcOrd="3" destOrd="0" presId="urn:microsoft.com/office/officeart/2005/8/layout/hList6"/>
    <dgm:cxn modelId="{FB25ACFF-364E-4ED2-B522-22CB8F8E52F3}" type="presParOf" srcId="{ADD1316C-BDB3-461E-AF85-39DF9FAB8DD9}" destId="{FA814039-C738-4339-B8F7-D4635E7E1FFC}" srcOrd="4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D48803-F09D-4E5D-B99B-C4F8BC56F5E1}">
      <dsp:nvSpPr>
        <dsp:cNvPr id="0" name=""/>
        <dsp:cNvSpPr/>
      </dsp:nvSpPr>
      <dsp:spPr>
        <a:xfrm rot="5400000">
          <a:off x="339107" y="2060951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915226-021B-4C7C-8BEB-01EC68DBFCE4}">
      <dsp:nvSpPr>
        <dsp:cNvPr id="0" name=""/>
        <dsp:cNvSpPr/>
      </dsp:nvSpPr>
      <dsp:spPr>
        <a:xfrm>
          <a:off x="170610" y="2562803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Identification of initial strategies</a:t>
          </a:r>
        </a:p>
      </dsp:txBody>
      <dsp:txXfrm>
        <a:off x="170610" y="2562803"/>
        <a:ext cx="1516392" cy="1329207"/>
      </dsp:txXfrm>
    </dsp:sp>
    <dsp:sp modelId="{F64C06A8-C488-445B-B035-B9F3C3472BA6}">
      <dsp:nvSpPr>
        <dsp:cNvPr id="0" name=""/>
        <dsp:cNvSpPr/>
      </dsp:nvSpPr>
      <dsp:spPr>
        <a:xfrm>
          <a:off x="1400891" y="1937294"/>
          <a:ext cx="286111" cy="286111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6D894A-36CF-453A-9E4E-6C051B371CE0}">
      <dsp:nvSpPr>
        <dsp:cNvPr id="0" name=""/>
        <dsp:cNvSpPr/>
      </dsp:nvSpPr>
      <dsp:spPr>
        <a:xfrm rot="5400000">
          <a:off x="2195468" y="1601593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E71EAD-FA7F-43E2-A4FE-AD9B7BA0C119}">
      <dsp:nvSpPr>
        <dsp:cNvPr id="0" name=""/>
        <dsp:cNvSpPr/>
      </dsp:nvSpPr>
      <dsp:spPr>
        <a:xfrm>
          <a:off x="2026971" y="2103445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Evaluation of strategies</a:t>
          </a:r>
        </a:p>
      </dsp:txBody>
      <dsp:txXfrm>
        <a:off x="2026971" y="2103445"/>
        <a:ext cx="1516392" cy="1329207"/>
      </dsp:txXfrm>
    </dsp:sp>
    <dsp:sp modelId="{18E833C4-9D12-4321-B9DC-47A0FECCA527}">
      <dsp:nvSpPr>
        <dsp:cNvPr id="0" name=""/>
        <dsp:cNvSpPr/>
      </dsp:nvSpPr>
      <dsp:spPr>
        <a:xfrm>
          <a:off x="3257252" y="1477935"/>
          <a:ext cx="286111" cy="286111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C50F68D-2A2A-4DB6-A6CC-5CC15E822825}">
      <dsp:nvSpPr>
        <dsp:cNvPr id="0" name=""/>
        <dsp:cNvSpPr/>
      </dsp:nvSpPr>
      <dsp:spPr>
        <a:xfrm rot="5400000">
          <a:off x="4051828" y="1142234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2E6318-BDBF-4098-B505-B9584A490374}">
      <dsp:nvSpPr>
        <dsp:cNvPr id="0" name=""/>
        <dsp:cNvSpPr/>
      </dsp:nvSpPr>
      <dsp:spPr>
        <a:xfrm>
          <a:off x="3883332" y="1644086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Determination of NDOT key themes and strategy grouping </a:t>
          </a:r>
        </a:p>
      </dsp:txBody>
      <dsp:txXfrm>
        <a:off x="3883332" y="1644086"/>
        <a:ext cx="1516392" cy="1329207"/>
      </dsp:txXfrm>
    </dsp:sp>
    <dsp:sp modelId="{86F3B2A9-D50F-4CBD-8989-588FDB386D27}">
      <dsp:nvSpPr>
        <dsp:cNvPr id="0" name=""/>
        <dsp:cNvSpPr/>
      </dsp:nvSpPr>
      <dsp:spPr>
        <a:xfrm>
          <a:off x="5113613" y="1018577"/>
          <a:ext cx="286111" cy="286111"/>
        </a:xfrm>
        <a:prstGeom prst="triangle">
          <a:avLst>
            <a:gd name="adj" fmla="val 1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6A48E7-AFD0-43A1-B3DB-06ECF4EEC4CB}">
      <dsp:nvSpPr>
        <dsp:cNvPr id="0" name=""/>
        <dsp:cNvSpPr/>
      </dsp:nvSpPr>
      <dsp:spPr>
        <a:xfrm rot="5400000">
          <a:off x="5908189" y="682876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7D5C85-30B7-44E6-B8C4-D500351ED01E}">
      <dsp:nvSpPr>
        <dsp:cNvPr id="0" name=""/>
        <dsp:cNvSpPr/>
      </dsp:nvSpPr>
      <dsp:spPr>
        <a:xfrm>
          <a:off x="5739693" y="1184728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Development of project examples</a:t>
          </a:r>
        </a:p>
      </dsp:txBody>
      <dsp:txXfrm>
        <a:off x="5739693" y="1184728"/>
        <a:ext cx="1516392" cy="1329207"/>
      </dsp:txXfrm>
    </dsp:sp>
    <dsp:sp modelId="{8999AD11-EFEB-45B9-861B-449B21645FC0}">
      <dsp:nvSpPr>
        <dsp:cNvPr id="0" name=""/>
        <dsp:cNvSpPr/>
      </dsp:nvSpPr>
      <dsp:spPr>
        <a:xfrm>
          <a:off x="6969973" y="559219"/>
          <a:ext cx="286111" cy="286111"/>
        </a:xfrm>
        <a:prstGeom prst="triangle">
          <a:avLst>
            <a:gd name="adj" fmla="val 10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4A17B-9F54-4815-99C6-46B6AB62EA46}">
      <dsp:nvSpPr>
        <dsp:cNvPr id="0" name=""/>
        <dsp:cNvSpPr/>
      </dsp:nvSpPr>
      <dsp:spPr>
        <a:xfrm rot="5400000">
          <a:off x="7764550" y="223518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857BF7-4727-4755-8F68-6907B13021D6}">
      <dsp:nvSpPr>
        <dsp:cNvPr id="0" name=""/>
        <dsp:cNvSpPr/>
      </dsp:nvSpPr>
      <dsp:spPr>
        <a:xfrm>
          <a:off x="7596053" y="725370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Prioritization of strategies and projects </a:t>
          </a:r>
        </a:p>
      </dsp:txBody>
      <dsp:txXfrm>
        <a:off x="7596053" y="725370"/>
        <a:ext cx="1516392" cy="1329207"/>
      </dsp:txXfrm>
    </dsp:sp>
    <dsp:sp modelId="{6B35FC96-0297-4D97-8D89-E849A95134BB}">
      <dsp:nvSpPr>
        <dsp:cNvPr id="0" name=""/>
        <dsp:cNvSpPr/>
      </dsp:nvSpPr>
      <dsp:spPr>
        <a:xfrm>
          <a:off x="8826334" y="99860"/>
          <a:ext cx="286111" cy="286111"/>
        </a:xfrm>
        <a:prstGeom prst="triangle">
          <a:avLst>
            <a:gd name="adj" fmla="val 10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F932C6-D401-4804-8F95-DE221EE963BF}">
      <dsp:nvSpPr>
        <dsp:cNvPr id="0" name=""/>
        <dsp:cNvSpPr/>
      </dsp:nvSpPr>
      <dsp:spPr>
        <a:xfrm rot="5400000">
          <a:off x="9620911" y="-235840"/>
          <a:ext cx="1009415" cy="1679644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C04062-271B-43EA-855C-545B36305D2F}">
      <dsp:nvSpPr>
        <dsp:cNvPr id="0" name=""/>
        <dsp:cNvSpPr/>
      </dsp:nvSpPr>
      <dsp:spPr>
        <a:xfrm>
          <a:off x="9452414" y="266011"/>
          <a:ext cx="1516392" cy="13292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Identification of performance measures and goals </a:t>
          </a:r>
        </a:p>
      </dsp:txBody>
      <dsp:txXfrm>
        <a:off x="9452414" y="266011"/>
        <a:ext cx="1516392" cy="13292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DEFF51-CF77-48D8-8439-815133DDA20B}">
      <dsp:nvSpPr>
        <dsp:cNvPr id="0" name=""/>
        <dsp:cNvSpPr/>
      </dsp:nvSpPr>
      <dsp:spPr>
        <a:xfrm rot="16200000">
          <a:off x="-355712" y="356915"/>
          <a:ext cx="3842159" cy="3128327"/>
        </a:xfrm>
        <a:prstGeom prst="flowChartManualOperati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To successfully execute the initiatives within the CRS, NDOT will explore and leverage a range of funding, financing, and implementation options. </a:t>
          </a:r>
        </a:p>
      </dsp:txBody>
      <dsp:txXfrm rot="5400000">
        <a:off x="1204" y="768431"/>
        <a:ext cx="3128327" cy="2305295"/>
      </dsp:txXfrm>
    </dsp:sp>
    <dsp:sp modelId="{59E4200E-424B-463C-97BD-1EBF961C229B}">
      <dsp:nvSpPr>
        <dsp:cNvPr id="0" name=""/>
        <dsp:cNvSpPr/>
      </dsp:nvSpPr>
      <dsp:spPr>
        <a:xfrm rot="16200000">
          <a:off x="3007238" y="356915"/>
          <a:ext cx="3842159" cy="3128327"/>
        </a:xfrm>
        <a:prstGeom prst="flowChartManualOperati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A mix of traditional and innovative funding mechanisms will provide NDOT the flexibility needed to support both near-term priorities and long-term investments. </a:t>
          </a:r>
        </a:p>
      </dsp:txBody>
      <dsp:txXfrm rot="5400000">
        <a:off x="3364154" y="768431"/>
        <a:ext cx="3128327" cy="2305295"/>
      </dsp:txXfrm>
    </dsp:sp>
    <dsp:sp modelId="{FA814039-C738-4339-B8F7-D4635E7E1FFC}">
      <dsp:nvSpPr>
        <dsp:cNvPr id="0" name=""/>
        <dsp:cNvSpPr/>
      </dsp:nvSpPr>
      <dsp:spPr>
        <a:xfrm rot="16200000">
          <a:off x="6370190" y="356915"/>
          <a:ext cx="3842159" cy="3128327"/>
        </a:xfrm>
        <a:prstGeom prst="flowChartManualOperati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NDOT will collaborate with partnering agencies to identify creative solutions that attract investment through shared benefits. </a:t>
          </a:r>
        </a:p>
      </dsp:txBody>
      <dsp:txXfrm rot="5400000">
        <a:off x="6727106" y="768431"/>
        <a:ext cx="3128327" cy="23052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3E9961-9EC7-4525-A2EF-EAC5B6B5C72C}" type="datetimeFigureOut">
              <a:rPr lang="en-US" smtClean="0"/>
              <a:t>5/6/2024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DDA21-FBB8-4C51-A4AF-F6CB09E0F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582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Good Afternoon</a:t>
            </a:r>
          </a:p>
          <a:p>
            <a:endParaRPr lang="en-US" dirty="0"/>
          </a:p>
          <a:p>
            <a:r>
              <a:rPr lang="en-US" dirty="0"/>
              <a:t>My-linh has touched on the internal reduction efforts and I am going to address external efforts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912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There are 7 key themes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7685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Efficiency – Enhance fuel efficiency across the transportation sector</a:t>
            </a:r>
          </a:p>
          <a:p>
            <a:endParaRPr lang="en-US" dirty="0"/>
          </a:p>
          <a:p>
            <a:r>
              <a:rPr lang="en-US" dirty="0"/>
              <a:t>Construction Management – make transportation infrastructure more sustainable</a:t>
            </a:r>
          </a:p>
          <a:p>
            <a:endParaRPr lang="en-US" dirty="0"/>
          </a:p>
          <a:p>
            <a:r>
              <a:rPr lang="en-US" dirty="0"/>
              <a:t>Energy Diversification – Increase</a:t>
            </a:r>
            <a:r>
              <a:rPr lang="en-US" baseline="0" dirty="0"/>
              <a:t> opportunity of low-carbon and renewable energy sources</a:t>
            </a:r>
          </a:p>
          <a:p>
            <a:endParaRPr lang="en-US" baseline="0" dirty="0"/>
          </a:p>
          <a:p>
            <a:r>
              <a:rPr lang="en-US" baseline="0" dirty="0"/>
              <a:t>Multimodal Mobility – Create an integrated systems with a focus on low emission transportation</a:t>
            </a:r>
          </a:p>
          <a:p>
            <a:endParaRPr lang="en-US" baseline="0" dirty="0"/>
          </a:p>
          <a:p>
            <a:r>
              <a:rPr lang="en-US" baseline="0" dirty="0"/>
              <a:t>Process Enhancement – Minimize environmental impacts by improving business process and procedures</a:t>
            </a:r>
          </a:p>
          <a:p>
            <a:endParaRPr lang="en-US" baseline="0" dirty="0"/>
          </a:p>
          <a:p>
            <a:r>
              <a:rPr lang="en-US" baseline="0" dirty="0"/>
              <a:t>Partnerships and Collaboration – Build alliances and collaboration among stakeholders</a:t>
            </a:r>
          </a:p>
          <a:p>
            <a:endParaRPr lang="en-US" baseline="0" dirty="0"/>
          </a:p>
          <a:p>
            <a:r>
              <a:rPr lang="en-US" baseline="0" dirty="0"/>
              <a:t>Congestion Management – Improve traffic flow to promote a more sustainable system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469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Federal goals – Reduce single occupancy vehicles, Construct</a:t>
            </a:r>
            <a:r>
              <a:rPr lang="en-US" baseline="0" dirty="0"/>
              <a:t> assets with lower emissions than existing approaches, encourage the use of vehicle or modes that results in lower transportation emissions per person per mile. </a:t>
            </a:r>
            <a:endParaRPr lang="en-US" dirty="0"/>
          </a:p>
          <a:p>
            <a:endParaRPr lang="en-US" dirty="0"/>
          </a:p>
          <a:p>
            <a:r>
              <a:rPr lang="en-US" dirty="0"/>
              <a:t>NDOTs</a:t>
            </a:r>
            <a:r>
              <a:rPr lang="en-US" baseline="0" dirty="0"/>
              <a:t> Themes included all the federal goals through out the 7 focus themes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CA3CC-E040-426A-BD9D-8E6CA1306B4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31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These next slides show how we combined</a:t>
            </a:r>
            <a:r>
              <a:rPr lang="en-US" baseline="0" dirty="0"/>
              <a:t> a theme and identified the strategy and project examples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3232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Because this is a lot of information, I am not going to read every line but I will give</a:t>
            </a:r>
            <a:r>
              <a:rPr lang="en-US" baseline="0" dirty="0"/>
              <a:t> you a few examples</a:t>
            </a:r>
          </a:p>
          <a:p>
            <a:endParaRPr lang="en-US" baseline="0" dirty="0"/>
          </a:p>
          <a:p>
            <a:r>
              <a:rPr lang="en-US" baseline="0" dirty="0"/>
              <a:t>For instance:</a:t>
            </a:r>
          </a:p>
          <a:p>
            <a:r>
              <a:rPr lang="en-US" baseline="0" dirty="0"/>
              <a:t>Construction Management – The strategy – To promote Green Construction Practice’s</a:t>
            </a:r>
          </a:p>
          <a:p>
            <a:r>
              <a:rPr lang="en-US" baseline="0" dirty="0"/>
              <a:t>                                                The Project Example – To recycle and reuse materials </a:t>
            </a:r>
          </a:p>
          <a:p>
            <a:endParaRPr lang="en-US" baseline="0" dirty="0"/>
          </a:p>
          <a:p>
            <a:r>
              <a:rPr lang="en-US" baseline="0" dirty="0"/>
              <a:t> Multimodal Mobility – The strategy – Improve accessibility of low carbon transportation options</a:t>
            </a:r>
          </a:p>
          <a:p>
            <a:r>
              <a:rPr lang="en-US" baseline="0" dirty="0"/>
              <a:t>	               The project – Create well connected network of ped and bike infrastructure.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8843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theme</a:t>
            </a:r>
            <a:r>
              <a:rPr lang="en-US" baseline="0" dirty="0"/>
              <a:t> – Partnership and Collaboration – The strategy – Promote Agency Partnership</a:t>
            </a:r>
          </a:p>
          <a:p>
            <a:r>
              <a:rPr lang="en-US" baseline="0" dirty="0"/>
              <a:t>			  The Project Example – The Clean Cities Coalition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05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Making</a:t>
            </a:r>
            <a:r>
              <a:rPr lang="en-US" baseline="0" dirty="0"/>
              <a:t> sure we can measure our performance to real results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63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performance measures for our 7 themes range from percentages to travel times</a:t>
            </a:r>
          </a:p>
          <a:p>
            <a:endParaRPr lang="en-US" dirty="0"/>
          </a:p>
          <a:p>
            <a:r>
              <a:rPr lang="en-US" dirty="0"/>
              <a:t>Each of the themes</a:t>
            </a:r>
            <a:r>
              <a:rPr lang="en-US" baseline="0" dirty="0"/>
              <a:t> requires it own individual measurement tool</a:t>
            </a:r>
          </a:p>
          <a:p>
            <a:r>
              <a:rPr lang="en-US" baseline="0" dirty="0"/>
              <a:t>Most of the themes have two identified measures</a:t>
            </a:r>
          </a:p>
          <a:p>
            <a:r>
              <a:rPr lang="en-US" baseline="0" dirty="0"/>
              <a:t>	Efficiency - % of adoption and reduction</a:t>
            </a:r>
          </a:p>
          <a:p>
            <a:r>
              <a:rPr lang="en-US" baseline="0" dirty="0"/>
              <a:t>	Construction Management - % of reduction and # of projects that included reduction</a:t>
            </a:r>
          </a:p>
          <a:p>
            <a:r>
              <a:rPr lang="en-US" baseline="0" dirty="0"/>
              <a:t>	Energy Diversification - # of alt fuel vehicles and public transit fleets</a:t>
            </a:r>
          </a:p>
          <a:p>
            <a:r>
              <a:rPr lang="en-US" baseline="0" dirty="0"/>
              <a:t>	Multimodal Mobility – walk and bike ability and reduction of single occupancy vehicle. </a:t>
            </a:r>
          </a:p>
          <a:p>
            <a:r>
              <a:rPr lang="en-US" baseline="0" dirty="0"/>
              <a:t>	and Partnerships and collaboration</a:t>
            </a:r>
          </a:p>
          <a:p>
            <a:endParaRPr lang="en-US" baseline="0" dirty="0"/>
          </a:p>
          <a:p>
            <a:r>
              <a:rPr lang="en-US" baseline="0" dirty="0"/>
              <a:t>Process enhancement was assigned with just one measure of identifying how many projects were prioritized based off GHG reduction</a:t>
            </a:r>
          </a:p>
          <a:p>
            <a:endParaRPr lang="en-US" baseline="0" dirty="0"/>
          </a:p>
          <a:p>
            <a:r>
              <a:rPr lang="en-US" baseline="0" dirty="0"/>
              <a:t>And Congestions management has three identifiers, VMT, Travel Time, and air quality</a:t>
            </a:r>
          </a:p>
          <a:p>
            <a:r>
              <a:rPr lang="en-US" baseline="0" dirty="0"/>
              <a:t>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CA3CC-E040-426A-BD9D-8E6CA1306B4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0265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Public Involvement</a:t>
            </a:r>
            <a:r>
              <a:rPr lang="en-US" baseline="0" dirty="0"/>
              <a:t> brought our attention to what the people of Nevada think is most important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5315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NDOT</a:t>
            </a:r>
            <a:r>
              <a:rPr lang="en-US" baseline="0" dirty="0"/>
              <a:t> provided an online campaign that ran for two weeks through emails to stakeholder groups,  online newspapers statewide, and social media ads to encourage survey participation. </a:t>
            </a:r>
          </a:p>
          <a:p>
            <a:endParaRPr lang="en-US" baseline="0" dirty="0"/>
          </a:p>
          <a:p>
            <a:r>
              <a:rPr lang="en-US" baseline="0" dirty="0"/>
              <a:t>The campaign included a video that provided information on the Carbon Reduction Strategy and led each participant to a survey where we asked participants to rank their level of support on strategies.  Each participant could leave comments and ask questions.</a:t>
            </a:r>
          </a:p>
          <a:p>
            <a:endParaRPr lang="en-US" baseline="0" dirty="0"/>
          </a:p>
          <a:p>
            <a:r>
              <a:rPr lang="en-US" baseline="0" dirty="0"/>
              <a:t>There was a request for zip code information to help identify what was importation for each county, knowing statewide all of our needs are different.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338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this presentation I will touch on 7 points of topic</a:t>
            </a:r>
          </a:p>
          <a:p>
            <a:endParaRPr lang="en-US" dirty="0"/>
          </a:p>
          <a:p>
            <a:r>
              <a:rPr lang="en-US" dirty="0"/>
              <a:t>Back ground</a:t>
            </a:r>
          </a:p>
          <a:p>
            <a:r>
              <a:rPr lang="en-US" dirty="0"/>
              <a:t>Methodology and Analysis</a:t>
            </a:r>
          </a:p>
          <a:p>
            <a:r>
              <a:rPr lang="en-US" dirty="0"/>
              <a:t>Key Themes</a:t>
            </a:r>
          </a:p>
          <a:p>
            <a:r>
              <a:rPr lang="en-US" dirty="0"/>
              <a:t>Strategies and Project Examples</a:t>
            </a:r>
          </a:p>
          <a:p>
            <a:r>
              <a:rPr lang="en-US" dirty="0"/>
              <a:t>Performance Measures</a:t>
            </a:r>
          </a:p>
          <a:p>
            <a:r>
              <a:rPr lang="en-US" dirty="0"/>
              <a:t>Public Involvement</a:t>
            </a:r>
          </a:p>
          <a:p>
            <a:r>
              <a:rPr lang="en-US" dirty="0"/>
              <a:t>And our Next Steps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6319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Involvement</a:t>
            </a:r>
            <a:r>
              <a:rPr lang="en-US" baseline="0" dirty="0"/>
              <a:t> was strong</a:t>
            </a:r>
          </a:p>
          <a:p>
            <a:endParaRPr lang="en-US" baseline="0" dirty="0"/>
          </a:p>
          <a:p>
            <a:r>
              <a:rPr lang="en-US" baseline="0" dirty="0"/>
              <a:t>479 surveys were completed</a:t>
            </a:r>
          </a:p>
          <a:p>
            <a:endParaRPr lang="en-US" baseline="0" dirty="0"/>
          </a:p>
          <a:p>
            <a:r>
              <a:rPr lang="en-US" baseline="0" dirty="0"/>
              <a:t>From urban areas   237</a:t>
            </a:r>
          </a:p>
          <a:p>
            <a:r>
              <a:rPr lang="en-US" baseline="0" dirty="0"/>
              <a:t>Non – urban 41</a:t>
            </a:r>
          </a:p>
          <a:p>
            <a:r>
              <a:rPr lang="en-US" baseline="0" dirty="0"/>
              <a:t>People who did not provide a zip code - 184</a:t>
            </a:r>
          </a:p>
          <a:p>
            <a:r>
              <a:rPr lang="en-US" baseline="0" dirty="0"/>
              <a:t>Outside of Nevada 17</a:t>
            </a:r>
          </a:p>
          <a:p>
            <a:endParaRPr lang="en-US" dirty="0"/>
          </a:p>
          <a:p>
            <a:r>
              <a:rPr lang="en-US" dirty="0"/>
              <a:t>From the answers to the survey</a:t>
            </a:r>
            <a:r>
              <a:rPr lang="en-US" baseline="0" dirty="0"/>
              <a:t> identification on hot topics was visually apparent</a:t>
            </a:r>
          </a:p>
          <a:p>
            <a:endParaRPr lang="en-US" baseline="0" dirty="0"/>
          </a:p>
          <a:p>
            <a:r>
              <a:rPr lang="en-US" baseline="0" dirty="0"/>
              <a:t>Congestion Management was the highest marker</a:t>
            </a:r>
          </a:p>
          <a:p>
            <a:r>
              <a:rPr lang="en-US" baseline="0" dirty="0"/>
              <a:t>Next Multimodal mobility</a:t>
            </a:r>
          </a:p>
          <a:p>
            <a:endParaRPr lang="en-US" baseline="0" dirty="0"/>
          </a:p>
          <a:p>
            <a:r>
              <a:rPr lang="en-US" baseline="0" dirty="0"/>
              <a:t>This graphs and pie charts have valuable information in them to help NDOT move forward on the issues Nevadans find important.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222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Now What?  What happens next.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99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stated earlier</a:t>
            </a:r>
            <a:r>
              <a:rPr lang="en-US" baseline="0" dirty="0"/>
              <a:t> in this presentation NDOT submitted the federal required document to the FHWA in November 2023</a:t>
            </a:r>
          </a:p>
          <a:p>
            <a:endParaRPr lang="en-US" baseline="0" dirty="0"/>
          </a:p>
          <a:p>
            <a:r>
              <a:rPr lang="en-US" baseline="0" dirty="0"/>
              <a:t>The plan was approved in February 2024</a:t>
            </a:r>
          </a:p>
          <a:p>
            <a:endParaRPr lang="en-US" baseline="0" dirty="0"/>
          </a:p>
          <a:p>
            <a:r>
              <a:rPr lang="en-US" baseline="0" dirty="0"/>
              <a:t>We are building qualitive and quantitative measures from our proposed strategies</a:t>
            </a:r>
          </a:p>
          <a:p>
            <a:endParaRPr lang="en-US" baseline="0" dirty="0"/>
          </a:p>
          <a:p>
            <a:r>
              <a:rPr lang="en-US" baseline="0" dirty="0"/>
              <a:t>And are working on the development of full transportation emission reduction program and sharing what we have learned with the Nevada MPO’s.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4053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CRS will be implements using a range of funding</a:t>
            </a:r>
            <a:r>
              <a:rPr lang="en-US" baseline="0" dirty="0"/>
              <a:t> and implementation options.</a:t>
            </a:r>
          </a:p>
          <a:p>
            <a:endParaRPr lang="en-US" baseline="0" dirty="0"/>
          </a:p>
          <a:p>
            <a:r>
              <a:rPr lang="en-US" baseline="0" dirty="0"/>
              <a:t>Traditional and innovative funding mechanisms will allow NDOT to meet short and long term goals</a:t>
            </a:r>
          </a:p>
          <a:p>
            <a:endParaRPr lang="en-US" baseline="0" dirty="0"/>
          </a:p>
          <a:p>
            <a:r>
              <a:rPr lang="en-US" baseline="0" dirty="0"/>
              <a:t>Through shared benefits, NDOT will collaborate with partnering agencies to develop creative solutions.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421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CA3CC-E040-426A-BD9D-8E6CA1306B4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767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803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It all began with the Bipartisan Infrastructure Law or BIL</a:t>
            </a:r>
          </a:p>
          <a:p>
            <a:r>
              <a:rPr lang="en-US" dirty="0"/>
              <a:t>Signed by the President in November of 2021</a:t>
            </a:r>
          </a:p>
          <a:p>
            <a:endParaRPr lang="en-US" dirty="0"/>
          </a:p>
          <a:p>
            <a:r>
              <a:rPr lang="en-US" dirty="0"/>
              <a:t>All states were required to develop a State Transportation Carbon Reduction Strategy due to the FHWA in November 2023</a:t>
            </a:r>
          </a:p>
          <a:p>
            <a:r>
              <a:rPr lang="en-US" dirty="0"/>
              <a:t>	The plan must include all Transportations Entities within the state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supporting the reduction of transportation emission 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identify projects and strategies to reduce the emissions</a:t>
            </a:r>
          </a:p>
          <a:p>
            <a:endParaRPr lang="en-US" dirty="0"/>
          </a:p>
          <a:p>
            <a:r>
              <a:rPr lang="en-US" dirty="0"/>
              <a:t>Both States and MPO’s are encouraged to obligate CRP funding that support the reduction strategy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665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build our state plan we</a:t>
            </a:r>
          </a:p>
          <a:p>
            <a:r>
              <a:rPr lang="en-US" dirty="0"/>
              <a:t>	Reviewed and evaluated best practices for reduction</a:t>
            </a:r>
          </a:p>
          <a:p>
            <a:endParaRPr lang="en-US" dirty="0"/>
          </a:p>
          <a:p>
            <a:r>
              <a:rPr lang="en-US" dirty="0"/>
              <a:t>	put together an emission reduction working group</a:t>
            </a:r>
          </a:p>
          <a:p>
            <a:endParaRPr lang="en-US" dirty="0"/>
          </a:p>
          <a:p>
            <a:r>
              <a:rPr lang="en-US" dirty="0"/>
              <a:t>	determined the baseline emissions for the state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	reviewed strategies for reduction</a:t>
            </a:r>
          </a:p>
          <a:p>
            <a:r>
              <a:rPr lang="en-US" dirty="0"/>
              <a:t>	this included policies, programs and projects at all levels</a:t>
            </a:r>
          </a:p>
          <a:p>
            <a:endParaRPr lang="en-US" dirty="0"/>
          </a:p>
          <a:p>
            <a:r>
              <a:rPr lang="en-US" dirty="0"/>
              <a:t>	determined and build performance measures that guided us with 	transportation decisions and allowed us to provide guidance to local 	and regional agencies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4954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The purpose for the program was to identify were each agency served with the ability to implement the strategies</a:t>
            </a:r>
          </a:p>
          <a:p>
            <a:endParaRPr lang="en-US" dirty="0"/>
          </a:p>
          <a:p>
            <a:r>
              <a:rPr lang="en-US" dirty="0"/>
              <a:t>It allowed us to identify eligible funding sources</a:t>
            </a:r>
          </a:p>
          <a:p>
            <a:endParaRPr lang="en-US" dirty="0"/>
          </a:p>
          <a:p>
            <a:r>
              <a:rPr lang="en-US" dirty="0"/>
              <a:t>Provided guidance with working with the Congestion Mitigation and Air Quality or CMAC with the MPOs</a:t>
            </a:r>
          </a:p>
          <a:p>
            <a:endParaRPr lang="en-US" dirty="0"/>
          </a:p>
          <a:p>
            <a:r>
              <a:rPr lang="en-US" dirty="0"/>
              <a:t>Which led to a federal approved state Carbon Reduction Strategy document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979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4858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noProof="1"/>
              <a:t>Step 1: Identified 45 national and statewide strategies already in place </a:t>
            </a:r>
          </a:p>
          <a:p>
            <a:r>
              <a:rPr lang="en-US" noProof="1"/>
              <a:t>Strategies were evaluated against the following evaluation criteria: GHG Emissions Reduction Potential, Climate Justice Considerations, Budgetary &amp; Economic Implications, and Implementation Feasibility.</a:t>
            </a:r>
          </a:p>
          <a:p>
            <a:endParaRPr lang="en-US" sz="800" b="1" noProof="1"/>
          </a:p>
          <a:p>
            <a:r>
              <a:rPr lang="en-US" b="1" noProof="1"/>
              <a:t>Step 2: </a:t>
            </a:r>
            <a:r>
              <a:rPr lang="en-US" noProof="1"/>
              <a:t>The 45 strategies were refined into 30 strategies. In total, 8 Themes/buckets are defined. For each strategy, 2~3 Project examples are identified. Relevant performance measures are developed and aligned to the themes and buckets.</a:t>
            </a:r>
          </a:p>
          <a:p>
            <a:endParaRPr lang="en-US" sz="800" b="1" noProof="1"/>
          </a:p>
          <a:p>
            <a:r>
              <a:rPr lang="en-US" b="1" noProof="1"/>
              <a:t>Step 3: </a:t>
            </a:r>
            <a:r>
              <a:rPr lang="en-US" noProof="1"/>
              <a:t>We collect the Stakeholder feedback for the themes, strategies, project examples, and performance measures. Accordingly, revise themes, strategies, project examples, and performance measures. </a:t>
            </a:r>
          </a:p>
          <a:p>
            <a:endParaRPr lang="en-US" sz="800" b="1" dirty="0"/>
          </a:p>
          <a:p>
            <a:r>
              <a:rPr lang="en-US" b="1" dirty="0"/>
              <a:t>Step 4: </a:t>
            </a:r>
            <a:r>
              <a:rPr lang="en-US" noProof="1"/>
              <a:t>Identify the approach and timeline for Implementing the carbon reduction strategy. Highlight the funding mechanisms and potential sources for strategies implementation.</a:t>
            </a:r>
          </a:p>
          <a:p>
            <a:endParaRPr lang="en-US" sz="800" b="1" noProof="1"/>
          </a:p>
          <a:p>
            <a:r>
              <a:rPr lang="en-US" b="1" noProof="1"/>
              <a:t>Step 5: </a:t>
            </a:r>
            <a:r>
              <a:rPr lang="en-US" noProof="1"/>
              <a:t>Define the coordination efforts with stakeholders, agencies, and partners involved in the implementation process. Highlight innovative approaches and project call-outs that demonstrate future-oriented strategies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44CA3CC-E040-426A-BD9D-8E6CA1306B4F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718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Building the reduction strategy is an ongoing agency and stakeholder coordination.</a:t>
            </a:r>
          </a:p>
          <a:p>
            <a:endParaRPr lang="en-US" dirty="0"/>
          </a:p>
          <a:p>
            <a:r>
              <a:rPr lang="en-US" dirty="0"/>
              <a:t>We continue to bring in new strategies, evaluate using the same metrics, determine where they belong in our groupings or themes, develop project examples, prioritize and identify performance measures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DA21-FBB8-4C51-A4AF-F6CB09E0F9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330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29000"/>
            <a:ext cx="10972800" cy="1524000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672388" y="6135623"/>
            <a:ext cx="3894137" cy="173355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9A1552F-0557-42C7-8AF7-43E20CC435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844" y="5162550"/>
            <a:ext cx="2381539" cy="1238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37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886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0" y="38862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95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19200" y="44958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5105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19200" y="51054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134100" y="3886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743700" y="38862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34100" y="4495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743700" y="44958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4" hasCustomPrompt="1"/>
          </p:nvPr>
        </p:nvSpPr>
        <p:spPr>
          <a:xfrm>
            <a:off x="1" y="0"/>
            <a:ext cx="6057568" cy="25146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5" hasCustomPrompt="1"/>
          </p:nvPr>
        </p:nvSpPr>
        <p:spPr>
          <a:xfrm>
            <a:off x="6127573" y="0"/>
            <a:ext cx="6064427" cy="2514600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134100" y="5105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743700" y="51054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40398" y="3281999"/>
            <a:ext cx="4622800" cy="15208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1" spc="300">
                <a:latin typeface="+mn-lt"/>
              </a:defRPr>
            </a:lvl1pPr>
          </a:lstStyle>
          <a:p>
            <a:pPr lvl="0"/>
            <a:r>
              <a:rPr lang="en-US"/>
              <a:t>AGENDA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CFB4A01-E336-4DEC-8071-EA5C7BA9020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03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4572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19200" y="45720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5181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19200" y="51816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5791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19200" y="57912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137088" y="4572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6746688" y="45720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137088" y="5181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6746688" y="51816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137088" y="5791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746688" y="5791200"/>
            <a:ext cx="434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24" hasCustomPrompt="1"/>
          </p:nvPr>
        </p:nvSpPr>
        <p:spPr>
          <a:xfrm>
            <a:off x="0" y="0"/>
            <a:ext cx="12192000" cy="3429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pic>
        <p:nvPicPr>
          <p:cNvPr id="24" name="Picture 23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E657DE12-A093-421F-8C42-B9BE42BEA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4031" y="1206243"/>
            <a:ext cx="8991599" cy="1994994"/>
          </a:xfrm>
          <a:prstGeom prst="rect">
            <a:avLst/>
          </a:prstGeom>
        </p:spPr>
      </p:pic>
      <p:sp>
        <p:nvSpPr>
          <p:cNvPr id="23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640398" y="4176079"/>
            <a:ext cx="4622800" cy="15208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1" spc="300">
                <a:latin typeface="+mn-lt"/>
              </a:defRPr>
            </a:lvl1pPr>
          </a:lstStyle>
          <a:p>
            <a:pPr lvl="0"/>
            <a:r>
              <a:rPr lang="en-US"/>
              <a:t>AGENDA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E69D4098-E66E-4195-AA9B-C21C4EA72B8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392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1447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133600" y="14478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2057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2133600" y="20574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1524000" y="2667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2133600" y="26670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1524000" y="3276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2133600" y="32766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1524000" y="3886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2133600" y="38862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1524000" y="4495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2133600" y="44958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1524000" y="5105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2133600" y="51054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1524000" y="5715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2133600" y="5715000"/>
            <a:ext cx="8610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5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1534478" y="823279"/>
            <a:ext cx="4622800" cy="15208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1" spc="300">
                <a:latin typeface="+mn-lt"/>
              </a:defRPr>
            </a:lvl1pPr>
          </a:lstStyle>
          <a:p>
            <a:pPr lvl="0"/>
            <a:r>
              <a:rPr lang="en-US"/>
              <a:t>AGENDA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5540EC7B-2BA7-4276-85AA-9D4C2B98A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834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648200"/>
            <a:ext cx="1143000" cy="7620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667000" y="4648200"/>
            <a:ext cx="8915400" cy="7620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30A4235A-DFC1-4C60-A599-594F3A82FF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DF19D58-C610-463E-B873-50EE49D5C09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069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534885" y="4648200"/>
            <a:ext cx="9122230" cy="7620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7" name="Picture 6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95364CC1-C0EA-4497-A628-F6596FDAF1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D63EC8E-A944-4BBC-A0ED-A1BDFF5D59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68131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22300" y="2289177"/>
            <a:ext cx="10058400" cy="1819275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44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22300" y="685800"/>
            <a:ext cx="2819400" cy="167640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pic>
        <p:nvPicPr>
          <p:cNvPr id="8" name="Picture 7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94134E1F-7997-4A57-AEC2-03E5123D96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4869162"/>
            <a:ext cx="7595937" cy="1685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1794D0C-D6CF-4831-8BFF-7EC84248FE5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2443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648200"/>
            <a:ext cx="1143000" cy="7620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2667000" y="4648200"/>
            <a:ext cx="8915400" cy="7620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rgbClr val="0054A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7" name="Picture 6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5BE9999E-12DD-4C57-96CE-385EFBE1C9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1714500"/>
            <a:ext cx="7595937" cy="1685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4663B9-A32E-46A8-ABAB-2931EACBD60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003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4267200" y="2362200"/>
            <a:ext cx="7924800" cy="4495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2289178"/>
            <a:ext cx="3200400" cy="615387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4400" b="1" spc="0">
                <a:solidFill>
                  <a:srgbClr val="0054A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1500" y="685800"/>
            <a:ext cx="2819400" cy="167640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0" b="1" spc="0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3106271"/>
            <a:ext cx="3209365" cy="3218329"/>
          </a:xfrm>
        </p:spPr>
        <p:txBody>
          <a:bodyPr>
            <a:no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5039B26-78F2-4F87-86B2-D7A6BC127C4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24630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9600" y="685800"/>
            <a:ext cx="2819400" cy="167640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0" b="0" spc="0">
                <a:solidFill>
                  <a:schemeClr val="accent4"/>
                </a:solidFill>
                <a:latin typeface="+mn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12742" y="2362202"/>
            <a:ext cx="5483258" cy="3962398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526306" y="2308632"/>
            <a:ext cx="5063059" cy="413684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600" b="1" spc="0">
                <a:solidFill>
                  <a:srgbClr val="0054A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4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6526306" y="3396342"/>
            <a:ext cx="5065776" cy="2928258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Bef>
                <a:spcPts val="600"/>
              </a:spcBef>
              <a:spcAft>
                <a:spcPts val="600"/>
              </a:spcAft>
              <a:defRPr/>
            </a:lvl2pPr>
            <a:lvl3pPr>
              <a:spcBef>
                <a:spcPts val="600"/>
              </a:spcBef>
              <a:spcAft>
                <a:spcPts val="600"/>
              </a:spcAft>
              <a:defRPr/>
            </a:lvl3pPr>
            <a:lvl4pPr>
              <a:spcBef>
                <a:spcPts val="600"/>
              </a:spcBef>
              <a:spcAft>
                <a:spcPts val="600"/>
              </a:spcAft>
              <a:defRPr/>
            </a:lvl4pPr>
            <a:lvl5pPr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526306" y="2856704"/>
            <a:ext cx="5065776" cy="3208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>
                <a:solidFill>
                  <a:srgbClr val="009999"/>
                </a:solidFill>
                <a:latin typeface="+mn-lt"/>
              </a:defRPr>
            </a:lvl1pPr>
          </a:lstStyle>
          <a:p>
            <a:pPr lvl="0"/>
            <a:r>
              <a:rPr lang="en-US"/>
              <a:t>Subhead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177457-2B7C-473C-890D-D46B0D1A4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789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43434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42660" y="5006340"/>
            <a:ext cx="2819400" cy="142494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500" b="1" spc="0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993382" y="5181602"/>
            <a:ext cx="3589018" cy="108966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600" b="1" spc="0">
                <a:solidFill>
                  <a:srgbClr val="0054A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BC423126-45E3-44D0-BCC4-037BB5283E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2450815"/>
            <a:ext cx="7595937" cy="1685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3EE118F-6A94-418A-BA9F-DBFFE3889C6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071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v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29000"/>
            <a:ext cx="10972800" cy="1524000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672388" y="6135623"/>
            <a:ext cx="3894137" cy="173355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3740D7F-0479-4782-AAD1-D8D47B7732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19456" y="5453100"/>
            <a:ext cx="2308266" cy="1200150"/>
          </a:xfrm>
          <a:prstGeom prst="rect">
            <a:avLst/>
          </a:prstGeom>
        </p:spPr>
      </p:pic>
      <p:pic>
        <p:nvPicPr>
          <p:cNvPr id="11" name="Picture 10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B3FA9B20-770D-484E-AAFE-1460D930576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2473" y="776825"/>
            <a:ext cx="9699577" cy="2152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74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5157317"/>
            <a:ext cx="10988040" cy="67056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5400" b="1" spc="0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47244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5928360"/>
            <a:ext cx="10972800" cy="39624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solidFill>
                  <a:schemeClr val="tx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4AB485E5-6E35-4EBE-A609-8E77BE04FB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2842275"/>
            <a:ext cx="7595937" cy="1685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12DAD59-BAB9-4578-AFBB-24CEF471B75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69157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Divider"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752600" y="1981200"/>
            <a:ext cx="2362200" cy="2590800"/>
          </a:xfrm>
          <a:noFill/>
        </p:spPr>
        <p:txBody>
          <a:bodyPr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16600" b="1" spc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1752600" y="4572000"/>
            <a:ext cx="236220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4495800" y="2362200"/>
            <a:ext cx="7086600" cy="1828800"/>
          </a:xfrm>
          <a:noFill/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5400" b="1" spc="0">
                <a:solidFill>
                  <a:schemeClr val="tx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1752600" y="4572000"/>
            <a:ext cx="23622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752600" y="4572000"/>
            <a:ext cx="23622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451720E-9894-4B6E-8EF7-41C5E20E7398}"/>
              </a:ext>
            </a:extLst>
          </p:cNvPr>
          <p:cNvCxnSpPr/>
          <p:nvPr userDrawn="1"/>
        </p:nvCxnSpPr>
        <p:spPr>
          <a:xfrm>
            <a:off x="1752600" y="4572000"/>
            <a:ext cx="2362200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23BE769-5DAC-4206-899C-35EB9D9254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4198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Divi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1524002" y="1828800"/>
            <a:ext cx="9143996" cy="1600200"/>
          </a:xfrm>
          <a:noFill/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60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CCBE9F37-8AD0-4057-B629-A82BD7E043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AB515FF7-4030-4C79-8FD9-9D9299834CB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7649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0"/>
            <a:ext cx="4341779" cy="33446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82882" y="2048256"/>
            <a:ext cx="3780558" cy="942156"/>
          </a:xfrm>
        </p:spPr>
        <p:txBody>
          <a:bodyPr anchor="t" anchorCtr="0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Section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410738" y="3442003"/>
            <a:ext cx="6165566" cy="2882597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867156" y="598932"/>
            <a:ext cx="2819400" cy="1284732"/>
          </a:xfrm>
          <a:noFill/>
        </p:spPr>
        <p:txBody>
          <a:bodyPr>
            <a:noAutofit/>
          </a:bodyPr>
          <a:lstStyle>
            <a:lvl1pPr marL="0" indent="0">
              <a:buNone/>
              <a:defRPr sz="11500" b="1" spc="0">
                <a:solidFill>
                  <a:schemeClr val="bg1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 hasCustomPrompt="1"/>
          </p:nvPr>
        </p:nvSpPr>
        <p:spPr>
          <a:xfrm>
            <a:off x="609600" y="3419856"/>
            <a:ext cx="4343400" cy="3438144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/>
          <a:lstStyle>
            <a:lvl1pPr marL="0" indent="0">
              <a:buNone/>
              <a:defRPr sz="1600" baseline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Color block or insert picture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9600" y="0"/>
            <a:ext cx="4341779" cy="3344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600" y="0"/>
            <a:ext cx="4341779" cy="3344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828E79D-3188-45B4-BE21-8AA116F7AB70}"/>
              </a:ext>
            </a:extLst>
          </p:cNvPr>
          <p:cNvSpPr/>
          <p:nvPr userDrawn="1"/>
        </p:nvSpPr>
        <p:spPr>
          <a:xfrm>
            <a:off x="609600" y="0"/>
            <a:ext cx="4341779" cy="334467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52D716-A64A-4080-A78C-48D6FB284A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4202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Quo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7118" y="685800"/>
            <a:ext cx="5948082" cy="5486400"/>
          </a:xfrm>
        </p:spPr>
        <p:txBody>
          <a:bodyPr anchor="ctr">
            <a:normAutofit/>
          </a:bodyPr>
          <a:lstStyle>
            <a:lvl1pPr marL="0" marR="0" indent="0" algn="ctr" defTabSz="914354" rtl="0" eaLnBrk="1" fontAlgn="auto" latinLnBrk="0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600" baseline="0">
                <a:solidFill>
                  <a:schemeClr val="tx1"/>
                </a:solidFill>
              </a:defRPr>
            </a:lvl1pPr>
          </a:lstStyle>
          <a:p>
            <a:pPr marL="0" marR="0" lvl="0" indent="0" algn="ctr" defTabSz="914354" rtl="0" eaLnBrk="1" fontAlgn="auto" latinLnBrk="0" hangingPunct="1">
              <a:lnSpc>
                <a:spcPts val="4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“Tap to add quote text”</a:t>
            </a:r>
          </a:p>
        </p:txBody>
      </p:sp>
      <p:sp>
        <p:nvSpPr>
          <p:cNvPr id="3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09599" y="1520190"/>
            <a:ext cx="3693459" cy="3817620"/>
          </a:xfrm>
          <a:gradFill flip="none" rotWithShape="1">
            <a:gsLst>
              <a:gs pos="0">
                <a:srgbClr val="0054A4"/>
              </a:gs>
              <a:gs pos="100000">
                <a:srgbClr val="009999"/>
              </a:gs>
            </a:gsLst>
            <a:lin ang="4620000" scaled="0"/>
            <a:tileRect/>
          </a:gra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picture</a:t>
            </a:r>
          </a:p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FB5279-FB27-439C-B52C-993E65AED1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2137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77118" y="685800"/>
            <a:ext cx="5948082" cy="5486400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3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“Tap to add quote text”</a:t>
            </a:r>
          </a:p>
        </p:txBody>
      </p:sp>
      <p:sp>
        <p:nvSpPr>
          <p:cNvPr id="3" name="Picture Placeholder 4"/>
          <p:cNvSpPr>
            <a:spLocks noGrp="1"/>
          </p:cNvSpPr>
          <p:nvPr>
            <p:ph type="pic" sz="quarter" idx="12" hasCustomPrompt="1"/>
          </p:nvPr>
        </p:nvSpPr>
        <p:spPr>
          <a:xfrm>
            <a:off x="609599" y="1520190"/>
            <a:ext cx="3693459" cy="3817620"/>
          </a:xfrm>
          <a:gradFill>
            <a:gsLst>
              <a:gs pos="0">
                <a:srgbClr val="0054A4"/>
              </a:gs>
              <a:gs pos="100000">
                <a:srgbClr val="009999"/>
              </a:gs>
            </a:gsLst>
            <a:lin ang="4620000" scaled="0"/>
          </a:gra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picture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44453D-18B3-4CF6-8E35-3378C383E9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65157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">
    <p:bg>
      <p:bgPr>
        <a:gradFill>
          <a:gsLst>
            <a:gs pos="0">
              <a:srgbClr val="0054A4"/>
            </a:gs>
            <a:gs pos="100000">
              <a:srgbClr val="009999"/>
            </a:gs>
          </a:gsLst>
          <a:lin ang="46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685800"/>
            <a:ext cx="10058400" cy="5486400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“Tap to add quote text”</a:t>
            </a:r>
          </a:p>
        </p:txBody>
      </p:sp>
      <p:pic>
        <p:nvPicPr>
          <p:cNvPr id="3" name="Picture 2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B07BBFA1-B012-4437-B6CF-7D7A3F13F3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74C48A8-56A0-43BA-B458-AE1589CFF6E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997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685800"/>
            <a:ext cx="10058400" cy="5486400"/>
          </a:xfrm>
        </p:spPr>
        <p:txBody>
          <a:bodyPr anchor="ctr">
            <a:normAutofit/>
          </a:bodyPr>
          <a:lstStyle>
            <a:lvl1pPr algn="ctr">
              <a:lnSpc>
                <a:spcPts val="4400"/>
              </a:lnSpc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“Tap to add quote text”</a:t>
            </a:r>
          </a:p>
        </p:txBody>
      </p:sp>
      <p:pic>
        <p:nvPicPr>
          <p:cNvPr id="3" name="Picture 2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385E4E95-413A-46A5-8CAE-E4BAA18014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20726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0A12424-9E28-4089-8374-3ACC7D9ACC1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82886" y="4811121"/>
            <a:ext cx="7257303" cy="1566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Tap to add title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19759" y="1452880"/>
            <a:ext cx="10972165" cy="487172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267FA74-8E81-4283-AC23-57A04FA8FE52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98337FC1-E8B6-4E25-9CC6-D777E91135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1413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A94714-39F2-4042-9B92-92E74ED16F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82886" y="4811121"/>
            <a:ext cx="7257303" cy="1566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17470"/>
            <a:ext cx="10972165" cy="440713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64484"/>
            <a:ext cx="10972800" cy="320870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D649520-A5D6-41F1-A158-DADD35D8E999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61A0B3C7-C56D-45B9-A966-09E04FBC499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189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6858000"/>
          </a:xfrm>
          <a:solidFill>
            <a:srgbClr val="009999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photo. When placing a full bleed photo, please bring the logo to the front (right click &gt; Bring to Front)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429000"/>
            <a:ext cx="10972800" cy="1524000"/>
          </a:xfrm>
        </p:spPr>
        <p:txBody>
          <a:bodyPr anchor="t">
            <a:no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Title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7672388" y="6135623"/>
            <a:ext cx="3894137" cy="173355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>
                <a:solidFill>
                  <a:schemeClr val="bg1"/>
                </a:solidFill>
              </a:defRPr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2EB9E-2CBB-4C46-915B-09893995743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8843" y="5200650"/>
            <a:ext cx="2308266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1272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5D89F98D-939B-4761-AB32-A263697B345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82886" y="4811121"/>
            <a:ext cx="7257303" cy="1566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1441228"/>
            <a:ext cx="5257800" cy="4873752"/>
          </a:xfrm>
        </p:spPr>
        <p:txBody>
          <a:bodyPr/>
          <a:lstStyle>
            <a:lvl1pPr marL="342900" marR="0" indent="-342900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SzTx/>
              <a:buFont typeface="Wingdings" panose="05000000000000000000" pitchFamily="2" charset="2"/>
              <a:buChar char="§"/>
              <a:tabLst/>
              <a:defRPr baseline="0"/>
            </a:lvl1pPr>
          </a:lstStyle>
          <a:p>
            <a:pPr lvl="0"/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324600" y="1450848"/>
            <a:ext cx="5257800" cy="4873752"/>
          </a:xfrm>
        </p:spPr>
        <p:txBody>
          <a:bodyPr/>
          <a:lstStyle>
            <a:lvl1pPr marL="342900" marR="0" indent="-342900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lvl="0"/>
            <a:r>
              <a:rPr lang="en-US"/>
              <a:t>Tap to add text col 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11E0EA5-AA70-4DED-946B-9FE0FD83678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64B067B9-39B8-4CF9-AFBD-75DFF59D4B1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7150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C08600FA-2667-46FB-B251-15AB4DDFDC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482886" y="4811121"/>
            <a:ext cx="7257303" cy="15666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381000"/>
            <a:ext cx="5257800" cy="8382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sz="3200" baseline="0"/>
            </a:lvl1pPr>
          </a:lstStyle>
          <a:p>
            <a:pPr lvl="0"/>
            <a:r>
              <a:rPr lang="en-US"/>
              <a:t>Tap to add title 1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 hasCustomPrompt="1"/>
          </p:nvPr>
        </p:nvSpPr>
        <p:spPr>
          <a:xfrm>
            <a:off x="6323433" y="381000"/>
            <a:ext cx="5257800" cy="841248"/>
          </a:xfrm>
        </p:spPr>
        <p:txBody>
          <a:bodyPr tIns="0" anchor="t" anchorCtr="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200" b="1" baseline="0">
                <a:solidFill>
                  <a:srgbClr val="0054A4"/>
                </a:solidFill>
              </a:defRPr>
            </a:lvl1pPr>
            <a:lvl2pPr marL="457189" indent="0">
              <a:buNone/>
              <a:defRPr sz="3200" b="1"/>
            </a:lvl2pPr>
            <a:lvl3pPr marL="960067" indent="0">
              <a:buNone/>
              <a:defRPr sz="3200" b="1"/>
            </a:lvl3pPr>
            <a:lvl4pPr marL="1417245" indent="0">
              <a:buNone/>
              <a:defRPr sz="3200" b="1"/>
            </a:lvl4pPr>
            <a:lvl5pPr marL="1874423" indent="0">
              <a:buNone/>
              <a:defRPr sz="3200" b="1"/>
            </a:lvl5pPr>
          </a:lstStyle>
          <a:p>
            <a:pPr lvl="0"/>
            <a:r>
              <a:rPr lang="en-US"/>
              <a:t>Tap to add title 2</a:t>
            </a:r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1441228"/>
            <a:ext cx="5257800" cy="4873752"/>
          </a:xfrm>
        </p:spPr>
        <p:txBody>
          <a:bodyPr/>
          <a:lstStyle>
            <a:lvl1pPr marL="342900" marR="0" indent="-342900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SzTx/>
              <a:buFont typeface="Wingdings" panose="05000000000000000000" pitchFamily="2" charset="2"/>
              <a:buChar char="§"/>
              <a:tabLst/>
              <a:defRPr baseline="0"/>
            </a:lvl1pPr>
          </a:lstStyle>
          <a:p>
            <a:pPr lvl="0"/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6324600" y="1450848"/>
            <a:ext cx="5257800" cy="4873752"/>
          </a:xfrm>
        </p:spPr>
        <p:txBody>
          <a:bodyPr/>
          <a:lstStyle>
            <a:lvl1pPr marL="342900" marR="0" indent="-342900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>
                <a:schemeClr val="accent3"/>
              </a:buClr>
              <a:buSzTx/>
              <a:buFont typeface="Wingdings" panose="05000000000000000000" pitchFamily="2" charset="2"/>
              <a:buChar char="§"/>
              <a:tabLst/>
              <a:defRPr/>
            </a:lvl1pPr>
          </a:lstStyle>
          <a:p>
            <a:pPr lvl="0"/>
            <a:r>
              <a:rPr lang="en-US"/>
              <a:t>Tap to add text col 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079371-E87C-41D3-AF50-47BAFF0DA7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7605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705600" y="1450848"/>
            <a:ext cx="4876800" cy="4873752"/>
          </a:xfrm>
        </p:spPr>
        <p:txBody>
          <a:bodyPr>
            <a:noAutofit/>
          </a:bodyPr>
          <a:lstStyle>
            <a:lvl1pPr marL="233357" marR="0" indent="-233357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lvl1pPr>
          </a:lstStyle>
          <a:p>
            <a:pPr marL="233357" marR="0" lvl="0" indent="-233357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05600" y="381000"/>
            <a:ext cx="4876800" cy="838200"/>
          </a:xfrm>
        </p:spPr>
        <p:txBody>
          <a:bodyPr anchor="t">
            <a:noAutofit/>
          </a:bodyPr>
          <a:lstStyle>
            <a:lvl1pPr marL="0" indent="0">
              <a:buFont typeface="Arial" panose="020B0604020202020204" pitchFamily="34" charset="0"/>
              <a:buNone/>
              <a:defRPr baseline="0"/>
            </a:lvl1pPr>
          </a:lstStyle>
          <a:p>
            <a:r>
              <a:rPr lang="en-US"/>
              <a:t>Tap to add title 2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89904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1450848"/>
            <a:ext cx="4873752" cy="4873752"/>
          </a:xfrm>
        </p:spPr>
        <p:txBody>
          <a:bodyPr/>
          <a:lstStyle>
            <a:lvl1pPr marL="233357" marR="0" indent="-233357" algn="l" defTabSz="914354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marL="233357" marR="0" lvl="0" indent="-233357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19432" y="381000"/>
            <a:ext cx="4873752" cy="841248"/>
          </a:xfrm>
        </p:spPr>
        <p:txBody>
          <a:bodyPr anchor="t" anchorCtr="0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3200" b="1">
                <a:solidFill>
                  <a:schemeClr val="bg1"/>
                </a:solidFill>
              </a:defRPr>
            </a:lvl1pPr>
            <a:lvl2pPr marL="457189" indent="0">
              <a:buNone/>
              <a:defRPr sz="3200" b="1"/>
            </a:lvl2pPr>
            <a:lvl3pPr marL="960067" indent="0">
              <a:buNone/>
              <a:defRPr sz="3200" b="1"/>
            </a:lvl3pPr>
            <a:lvl4pPr marL="1417245" indent="0">
              <a:buNone/>
              <a:defRPr sz="3200" b="1"/>
            </a:lvl4pPr>
            <a:lvl5pPr marL="1874423" indent="0">
              <a:buNone/>
              <a:defRPr sz="3200" b="1"/>
            </a:lvl5pPr>
          </a:lstStyle>
          <a:p>
            <a:pPr lvl="0"/>
            <a:r>
              <a:rPr lang="en-US"/>
              <a:t>Tap to add title 1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FDE58E-5034-46E8-B352-6B3E075A47A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79613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6477000" y="0"/>
            <a:ext cx="5715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17470"/>
            <a:ext cx="5486400" cy="440713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64484"/>
            <a:ext cx="5486400" cy="320870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096D59F-69E8-4897-9160-6D05115A967C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01F45E3D-E7BA-4CC7-A8D9-F5C0D78801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31805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599" y="1447800"/>
            <a:ext cx="3291841" cy="4876799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381000"/>
            <a:ext cx="3291841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4282440" y="0"/>
            <a:ext cx="790956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360DB6-4745-491C-ACAE-38C6A551C759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CBF63C6E-8A11-4258-9FCA-36B47543C7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42047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6477000" y="0"/>
            <a:ext cx="5715000" cy="3407664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477000" y="3471673"/>
            <a:ext cx="5715000" cy="3386328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2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17470"/>
            <a:ext cx="5486400" cy="440713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1364484"/>
            <a:ext cx="5486400" cy="320870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C90A341-3788-49F3-8FF7-3CF98042CBD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05BF0BE-2D79-40BA-BB07-53D4D15830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3623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6477000" y="0"/>
            <a:ext cx="5715000" cy="341376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477000" y="3477768"/>
            <a:ext cx="2398982" cy="3380232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8939990" y="3477768"/>
            <a:ext cx="3252011" cy="3383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917470"/>
            <a:ext cx="5486400" cy="440713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1364484"/>
            <a:ext cx="5486400" cy="320870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 baseline="0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899C92B-6AF3-4C77-AEAC-EF835A821309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CB41F953-1709-470C-AE0A-FD3A3ABC56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5805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58"/>
          <p:cNvSpPr>
            <a:spLocks noGrp="1"/>
          </p:cNvSpPr>
          <p:nvPr>
            <p:ph type="pic" sz="quarter" idx="11" hasCustomPrompt="1"/>
          </p:nvPr>
        </p:nvSpPr>
        <p:spPr>
          <a:xfrm>
            <a:off x="7354062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8" name="Picture Placeholder 58"/>
          <p:cNvSpPr>
            <a:spLocks noGrp="1"/>
          </p:cNvSpPr>
          <p:nvPr>
            <p:ph type="pic" sz="quarter" idx="14" hasCustomPrompt="1"/>
          </p:nvPr>
        </p:nvSpPr>
        <p:spPr>
          <a:xfrm>
            <a:off x="9805416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0" name="Picture Placeholder 58"/>
          <p:cNvSpPr>
            <a:spLocks noGrp="1"/>
          </p:cNvSpPr>
          <p:nvPr>
            <p:ph type="pic" sz="quarter" idx="16" hasCustomPrompt="1"/>
          </p:nvPr>
        </p:nvSpPr>
        <p:spPr>
          <a:xfrm>
            <a:off x="7354062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3" name="Picture Placeholder 58"/>
          <p:cNvSpPr>
            <a:spLocks noGrp="1"/>
          </p:cNvSpPr>
          <p:nvPr>
            <p:ph type="pic" sz="quarter" idx="19" hasCustomPrompt="1"/>
          </p:nvPr>
        </p:nvSpPr>
        <p:spPr>
          <a:xfrm>
            <a:off x="9805416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5" name="Picture Placeholder 58"/>
          <p:cNvSpPr>
            <a:spLocks noGrp="1"/>
          </p:cNvSpPr>
          <p:nvPr>
            <p:ph type="pic" sz="quarter" idx="21" hasCustomPrompt="1"/>
          </p:nvPr>
        </p:nvSpPr>
        <p:spPr>
          <a:xfrm>
            <a:off x="7354062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8" name="Picture Placeholder 58"/>
          <p:cNvSpPr>
            <a:spLocks noGrp="1"/>
          </p:cNvSpPr>
          <p:nvPr>
            <p:ph type="pic" sz="quarter" idx="24" hasCustomPrompt="1"/>
          </p:nvPr>
        </p:nvSpPr>
        <p:spPr>
          <a:xfrm>
            <a:off x="9805416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599" y="1447800"/>
            <a:ext cx="6341459" cy="4876799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381000"/>
            <a:ext cx="6341459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3E84073-5A03-4E1F-8670-39545099E29B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EC04A9F7-704E-4B76-B3B7-BEFDD97C5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592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58"/>
          <p:cNvSpPr>
            <a:spLocks noGrp="1"/>
          </p:cNvSpPr>
          <p:nvPr>
            <p:ph type="pic" sz="quarter" idx="11" hasCustomPrompt="1"/>
          </p:nvPr>
        </p:nvSpPr>
        <p:spPr>
          <a:xfrm>
            <a:off x="7354062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8" name="Picture Placeholder 58"/>
          <p:cNvSpPr>
            <a:spLocks noGrp="1"/>
          </p:cNvSpPr>
          <p:nvPr>
            <p:ph type="pic" sz="quarter" idx="14" hasCustomPrompt="1"/>
          </p:nvPr>
        </p:nvSpPr>
        <p:spPr>
          <a:xfrm>
            <a:off x="9805416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0" name="Picture Placeholder 58"/>
          <p:cNvSpPr>
            <a:spLocks noGrp="1"/>
          </p:cNvSpPr>
          <p:nvPr>
            <p:ph type="pic" sz="quarter" idx="16" hasCustomPrompt="1"/>
          </p:nvPr>
        </p:nvSpPr>
        <p:spPr>
          <a:xfrm>
            <a:off x="7354062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3" name="Picture Placeholder 58"/>
          <p:cNvSpPr>
            <a:spLocks noGrp="1"/>
          </p:cNvSpPr>
          <p:nvPr>
            <p:ph type="pic" sz="quarter" idx="19" hasCustomPrompt="1"/>
          </p:nvPr>
        </p:nvSpPr>
        <p:spPr>
          <a:xfrm>
            <a:off x="9805416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5" name="Picture Placeholder 58"/>
          <p:cNvSpPr>
            <a:spLocks noGrp="1"/>
          </p:cNvSpPr>
          <p:nvPr>
            <p:ph type="pic" sz="quarter" idx="21" hasCustomPrompt="1"/>
          </p:nvPr>
        </p:nvSpPr>
        <p:spPr>
          <a:xfrm>
            <a:off x="7354062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8" name="Picture Placeholder 58"/>
          <p:cNvSpPr>
            <a:spLocks noGrp="1"/>
          </p:cNvSpPr>
          <p:nvPr>
            <p:ph type="pic" sz="quarter" idx="24" hasCustomPrompt="1"/>
          </p:nvPr>
        </p:nvSpPr>
        <p:spPr>
          <a:xfrm>
            <a:off x="9805416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599" y="1447800"/>
            <a:ext cx="3912109" cy="4876799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381000"/>
            <a:ext cx="3912109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0" name="Picture Placeholder 58"/>
          <p:cNvSpPr>
            <a:spLocks noGrp="1"/>
          </p:cNvSpPr>
          <p:nvPr>
            <p:ph type="pic" sz="quarter" idx="13" hasCustomPrompt="1"/>
          </p:nvPr>
        </p:nvSpPr>
        <p:spPr>
          <a:xfrm>
            <a:off x="4902708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1" name="Picture Placeholder 58"/>
          <p:cNvSpPr>
            <a:spLocks noGrp="1"/>
          </p:cNvSpPr>
          <p:nvPr>
            <p:ph type="pic" sz="quarter" idx="18" hasCustomPrompt="1"/>
          </p:nvPr>
        </p:nvSpPr>
        <p:spPr>
          <a:xfrm>
            <a:off x="4902708" y="2308859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2" name="Picture Placeholder 58"/>
          <p:cNvSpPr>
            <a:spLocks noGrp="1"/>
          </p:cNvSpPr>
          <p:nvPr>
            <p:ph type="pic" sz="quarter" idx="23" hasCustomPrompt="1"/>
          </p:nvPr>
        </p:nvSpPr>
        <p:spPr>
          <a:xfrm>
            <a:off x="4902708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45C3942-DFEA-461D-942E-272B76F5C8DA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D295E5E7-3E31-43D1-A33C-F39B635589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148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ext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9599" y="1447800"/>
            <a:ext cx="6341459" cy="4876799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599" y="381000"/>
            <a:ext cx="634145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3D3760-F90B-4C49-A4B3-4A7D513F869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87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590925"/>
            <a:ext cx="7110985" cy="926592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278368" cy="3429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Color block or insert picture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8342377" y="0"/>
            <a:ext cx="3849624" cy="6858000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/>
          <a:lstStyle>
            <a:lvl1pPr marL="0" indent="0">
              <a:buNone/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Color block or insert photo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823907" y="6135623"/>
            <a:ext cx="3894137" cy="173355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" y="4654550"/>
            <a:ext cx="7110491" cy="301752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D80CE8B-DACA-43C1-BAAD-18EA3ACD72E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844" y="5230654"/>
            <a:ext cx="2250556" cy="11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0472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1450848"/>
            <a:ext cx="5486400" cy="4873752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5245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5FCA4FA-F6E2-4247-81C7-9AFE906D2BFF}"/>
              </a:ext>
            </a:extLst>
          </p:cNvPr>
          <p:cNvCxnSpPr>
            <a:cxnSpLocks/>
          </p:cNvCxnSpPr>
          <p:nvPr userDrawn="1"/>
        </p:nvCxnSpPr>
        <p:spPr>
          <a:xfrm flipH="1">
            <a:off x="5524500" y="685800"/>
            <a:ext cx="466725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F63028B-22A3-405A-9434-58C8C8D37DF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67723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9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1742" y="0"/>
            <a:ext cx="7799234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8290014" y="1450848"/>
            <a:ext cx="3294592" cy="4873752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8290014" y="381000"/>
            <a:ext cx="3294592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4BE14F06-D4F1-4147-8A25-74D3B6778C1A}"/>
              </a:ext>
            </a:extLst>
          </p:cNvPr>
          <p:cNvCxnSpPr>
            <a:cxnSpLocks/>
          </p:cNvCxnSpPr>
          <p:nvPr userDrawn="1"/>
        </p:nvCxnSpPr>
        <p:spPr>
          <a:xfrm flipH="1">
            <a:off x="7800976" y="685800"/>
            <a:ext cx="380999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C6AB649B-70CD-43C6-92B5-46D9952394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9880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1450848"/>
            <a:ext cx="5486400" cy="4873752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5524500" cy="3407664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71673"/>
            <a:ext cx="5524500" cy="3386328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6D0132E-20AC-4D97-A27E-615355FF04CB}"/>
              </a:ext>
            </a:extLst>
          </p:cNvPr>
          <p:cNvCxnSpPr>
            <a:cxnSpLocks/>
          </p:cNvCxnSpPr>
          <p:nvPr userDrawn="1"/>
        </p:nvCxnSpPr>
        <p:spPr>
          <a:xfrm flipH="1">
            <a:off x="5524500" y="685800"/>
            <a:ext cx="466725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AF4296FA-84D2-4976-A683-CC4A02B96A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4950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1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0" y="1450848"/>
            <a:ext cx="5486400" cy="4873752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0" y="381000"/>
            <a:ext cx="54864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1" y="0"/>
            <a:ext cx="5524499" cy="341376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3477768"/>
            <a:ext cx="2398982" cy="3380232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2462991" y="3477768"/>
            <a:ext cx="3061510" cy="3383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7EB635A-63BF-44F7-B84F-C90BE467252B}"/>
              </a:ext>
            </a:extLst>
          </p:cNvPr>
          <p:cNvCxnSpPr>
            <a:cxnSpLocks/>
          </p:cNvCxnSpPr>
          <p:nvPr userDrawn="1"/>
        </p:nvCxnSpPr>
        <p:spPr>
          <a:xfrm flipH="1">
            <a:off x="5524500" y="685800"/>
            <a:ext cx="466725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FBCF2EB7-5657-42C2-B448-3DB67A36DB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1154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2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5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8" name="Picture Placeholder 58"/>
          <p:cNvSpPr>
            <a:spLocks noGrp="1"/>
          </p:cNvSpPr>
          <p:nvPr>
            <p:ph type="pic" sz="quarter" idx="14" hasCustomPrompt="1"/>
          </p:nvPr>
        </p:nvSpPr>
        <p:spPr>
          <a:xfrm>
            <a:off x="2451354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0" name="Picture Placeholder 58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3" name="Picture Placeholder 58"/>
          <p:cNvSpPr>
            <a:spLocks noGrp="1"/>
          </p:cNvSpPr>
          <p:nvPr>
            <p:ph type="pic" sz="quarter" idx="19" hasCustomPrompt="1"/>
          </p:nvPr>
        </p:nvSpPr>
        <p:spPr>
          <a:xfrm>
            <a:off x="2451354" y="2304583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5" name="Picture Placeholder 58"/>
          <p:cNvSpPr>
            <a:spLocks noGrp="1"/>
          </p:cNvSpPr>
          <p:nvPr>
            <p:ph type="pic" sz="quarter" idx="21" hasCustomPrompt="1"/>
          </p:nvPr>
        </p:nvSpPr>
        <p:spPr>
          <a:xfrm>
            <a:off x="0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8" name="Picture Placeholder 58"/>
          <p:cNvSpPr>
            <a:spLocks noGrp="1"/>
          </p:cNvSpPr>
          <p:nvPr>
            <p:ph type="pic" sz="quarter" idx="24" hasCustomPrompt="1"/>
          </p:nvPr>
        </p:nvSpPr>
        <p:spPr>
          <a:xfrm>
            <a:off x="2451354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243146" y="1447800"/>
            <a:ext cx="6341459" cy="4876799"/>
          </a:xfrm>
        </p:spPr>
        <p:txBody>
          <a:bodyPr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5243146" y="381000"/>
            <a:ext cx="6341459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4AE1B555-1C82-4FF1-BD58-82F1E77A03C1}"/>
              </a:ext>
            </a:extLst>
          </p:cNvPr>
          <p:cNvCxnSpPr>
            <a:cxnSpLocks/>
          </p:cNvCxnSpPr>
          <p:nvPr userDrawn="1"/>
        </p:nvCxnSpPr>
        <p:spPr>
          <a:xfrm flipH="1">
            <a:off x="4837938" y="685800"/>
            <a:ext cx="286513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B44AB455-609E-4F02-909B-0BC270C05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19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3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icture Placeholder 58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6" name="Picture Placeholder 58"/>
          <p:cNvSpPr>
            <a:spLocks noGrp="1"/>
          </p:cNvSpPr>
          <p:nvPr>
            <p:ph type="pic" sz="quarter" idx="12" hasCustomPrompt="1"/>
          </p:nvPr>
        </p:nvSpPr>
        <p:spPr>
          <a:xfrm>
            <a:off x="2451354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7" name="Picture Placeholder 58"/>
          <p:cNvSpPr>
            <a:spLocks noGrp="1"/>
          </p:cNvSpPr>
          <p:nvPr>
            <p:ph type="pic" sz="quarter" idx="13" hasCustomPrompt="1"/>
          </p:nvPr>
        </p:nvSpPr>
        <p:spPr>
          <a:xfrm>
            <a:off x="4902708" y="-2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9" name="Picture Placeholder 58"/>
          <p:cNvSpPr>
            <a:spLocks noGrp="1"/>
          </p:cNvSpPr>
          <p:nvPr>
            <p:ph type="pic" sz="quarter" idx="15" hasCustomPrompt="1"/>
          </p:nvPr>
        </p:nvSpPr>
        <p:spPr>
          <a:xfrm>
            <a:off x="0" y="2308859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1" name="Picture Placeholder 58"/>
          <p:cNvSpPr>
            <a:spLocks noGrp="1"/>
          </p:cNvSpPr>
          <p:nvPr>
            <p:ph type="pic" sz="quarter" idx="17" hasCustomPrompt="1"/>
          </p:nvPr>
        </p:nvSpPr>
        <p:spPr>
          <a:xfrm>
            <a:off x="2451354" y="2308859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2" name="Picture Placeholder 58"/>
          <p:cNvSpPr>
            <a:spLocks noGrp="1"/>
          </p:cNvSpPr>
          <p:nvPr>
            <p:ph type="pic" sz="quarter" idx="18" hasCustomPrompt="1"/>
          </p:nvPr>
        </p:nvSpPr>
        <p:spPr>
          <a:xfrm>
            <a:off x="4902708" y="2308859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4" name="Picture Placeholder 58"/>
          <p:cNvSpPr>
            <a:spLocks noGrp="1"/>
          </p:cNvSpPr>
          <p:nvPr>
            <p:ph type="pic" sz="quarter" idx="20" hasCustomPrompt="1"/>
          </p:nvPr>
        </p:nvSpPr>
        <p:spPr>
          <a:xfrm>
            <a:off x="0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6" name="Picture Placeholder 58"/>
          <p:cNvSpPr>
            <a:spLocks noGrp="1"/>
          </p:cNvSpPr>
          <p:nvPr>
            <p:ph type="pic" sz="quarter" idx="22" hasCustomPrompt="1"/>
          </p:nvPr>
        </p:nvSpPr>
        <p:spPr>
          <a:xfrm>
            <a:off x="2451354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7" name="Picture Placeholder 58"/>
          <p:cNvSpPr>
            <a:spLocks noGrp="1"/>
          </p:cNvSpPr>
          <p:nvPr>
            <p:ph type="pic" sz="quarter" idx="23" hasCustomPrompt="1"/>
          </p:nvPr>
        </p:nvSpPr>
        <p:spPr>
          <a:xfrm>
            <a:off x="4902708" y="4617720"/>
            <a:ext cx="2386584" cy="224028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7670292" y="1447800"/>
            <a:ext cx="3914314" cy="4876799"/>
          </a:xfrm>
        </p:spPr>
        <p:txBody>
          <a:bodyPr>
            <a:no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8" name="Title 1"/>
          <p:cNvSpPr>
            <a:spLocks noGrp="1"/>
          </p:cNvSpPr>
          <p:nvPr>
            <p:ph type="title" hasCustomPrompt="1"/>
          </p:nvPr>
        </p:nvSpPr>
        <p:spPr>
          <a:xfrm>
            <a:off x="7670292" y="381000"/>
            <a:ext cx="3914314" cy="8382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Tap to add title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FD5AD69-5E2D-430E-8F2F-5369B8AAFA84}"/>
              </a:ext>
            </a:extLst>
          </p:cNvPr>
          <p:cNvCxnSpPr>
            <a:cxnSpLocks/>
          </p:cNvCxnSpPr>
          <p:nvPr userDrawn="1"/>
        </p:nvCxnSpPr>
        <p:spPr>
          <a:xfrm flipH="1">
            <a:off x="7289292" y="685800"/>
            <a:ext cx="286513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4" name="Picture 13">
            <a:extLst>
              <a:ext uri="{FF2B5EF4-FFF2-40B4-BE49-F238E27FC236}">
                <a16:creationId xmlns:a16="http://schemas.microsoft.com/office/drawing/2014/main" id="{1121509E-894D-4802-9631-2E50263341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84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4_Text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210628" y="1447801"/>
            <a:ext cx="6371772" cy="4876799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5210628" y="381000"/>
            <a:ext cx="6371772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title</a:t>
            </a:r>
          </a:p>
        </p:txBody>
      </p:sp>
      <p:pic>
        <p:nvPicPr>
          <p:cNvPr id="5" name="Picture 4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FADA5FCC-4F99-4917-A763-773E7A4739C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85309" y="5291433"/>
            <a:ext cx="7595937" cy="16853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8F0918-3843-469F-AF80-96060C27FFB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74759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5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4443984"/>
            <a:ext cx="10972800" cy="1880616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733800"/>
            <a:ext cx="10972800" cy="710184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3429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709FE56-9131-4A47-8C28-A4F15898A2C9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4050091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7B2B106-5831-4402-8AB9-CD2ACC85DF1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85144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6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609600" y="4447210"/>
            <a:ext cx="5029200" cy="1877390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3429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730752"/>
            <a:ext cx="10972800" cy="399288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6096000" y="4447210"/>
            <a:ext cx="5486400" cy="187739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/>
              <a:t>Tap to add text col 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8E53B5C-7D14-4590-A0C9-33FCC9E735E5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4050091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E11AFE21-0BAE-400E-A4C8-192C5AAEA8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94106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7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6"/>
          <p:cNvSpPr>
            <a:spLocks noGrp="1"/>
          </p:cNvSpPr>
          <p:nvPr>
            <p:ph type="pic" sz="quarter" idx="15" hasCustomPrompt="1"/>
          </p:nvPr>
        </p:nvSpPr>
        <p:spPr>
          <a:xfrm>
            <a:off x="6122656" y="-1867"/>
            <a:ext cx="6062472" cy="25146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-1867"/>
            <a:ext cx="6062472" cy="25146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 baseline="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2076852"/>
            <a:ext cx="6062472" cy="435881"/>
          </a:xfrm>
          <a:solidFill>
            <a:schemeClr val="tx1">
              <a:alpha val="50000"/>
            </a:schemeClr>
          </a:solidFill>
        </p:spPr>
        <p:txBody>
          <a:bodyPr lIns="640080" tIns="91440" rIns="45720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photo caption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22656" y="2076852"/>
            <a:ext cx="6062472" cy="435881"/>
          </a:xfrm>
          <a:solidFill>
            <a:schemeClr val="tx1">
              <a:alpha val="50000"/>
            </a:schemeClr>
          </a:solidFill>
        </p:spPr>
        <p:txBody>
          <a:bodyPr lIns="640080" tIns="91440" rIns="45720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photo caption styles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87123"/>
            <a:ext cx="10972800" cy="402336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609600" y="3576098"/>
            <a:ext cx="10972800" cy="27485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BBFCF9A-5B08-47E4-9AB1-17E839421E5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02366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8A04EC1B-C163-418C-B3FC-F4F3551523D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8055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682127"/>
            <a:ext cx="7130970" cy="1295400"/>
          </a:xfrm>
        </p:spPr>
        <p:txBody>
          <a:bodyPr anchor="t"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8286162" cy="3429000"/>
          </a:xfrm>
          <a:solidFill>
            <a:schemeClr val="bg2">
              <a:lumMod val="75000"/>
            </a:schemeClr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8350170" y="0"/>
            <a:ext cx="3840480" cy="3952973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8350170" y="4021904"/>
            <a:ext cx="3841830" cy="2836099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3852482" y="6135623"/>
            <a:ext cx="3894137" cy="173355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A98BD7-6C68-4585-AA0B-08FF60BC28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844" y="5230654"/>
            <a:ext cx="2250556" cy="11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23634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8_Tex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2887123"/>
            <a:ext cx="10972800" cy="402336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62472" cy="25146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129528" y="0"/>
            <a:ext cx="6062472" cy="25146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4" hasCustomPrompt="1"/>
          </p:nvPr>
        </p:nvSpPr>
        <p:spPr>
          <a:xfrm>
            <a:off x="609600" y="3576098"/>
            <a:ext cx="5029200" cy="274850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Tap to add text col 1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6086475" y="3575462"/>
            <a:ext cx="5495925" cy="272840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Tap to add text col 2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3397E77-E6A3-4B1B-91AA-70A20EFCD199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3202366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ADB3BD32-C1BB-48DD-82FD-344EBBFD2BE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42165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12192000" cy="5257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13012" y="54864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BF383D76-BA13-4A8E-987B-7CDD2F4C4D7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793166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DC9FF134-81A0-4D22-90EC-6B8243F8B2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06672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0"/>
            <a:ext cx="6061999" cy="5257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128004" y="0"/>
            <a:ext cx="6063996" cy="5257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5483352"/>
            <a:ext cx="10972800" cy="841248"/>
          </a:xfrm>
        </p:spPr>
        <p:txBody>
          <a:bodyPr anchor="t" anchorCtr="0"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2CADC6F-25F7-44E6-B9AA-168A3956F13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793166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422C5910-49FA-4215-B037-7D481C02109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95867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4084320" y="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8177784" y="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4084320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3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8177784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045200"/>
            <a:ext cx="10972800" cy="279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9784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86098A-42B2-40B3-8326-3D59BB1E517F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288341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073D91F3-14FA-4AC9-B058-3A2D3127173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9405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2451354" y="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4902708" y="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7354062" y="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9805416" y="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1541084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451354" y="1541084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4902708" y="1548063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4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7354062" y="1548063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9805416" y="1548063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0" y="3082169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2451354" y="3082169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29" hasCustomPrompt="1"/>
          </p:nvPr>
        </p:nvSpPr>
        <p:spPr>
          <a:xfrm>
            <a:off x="4902708" y="3082169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0" hasCustomPrompt="1"/>
          </p:nvPr>
        </p:nvSpPr>
        <p:spPr>
          <a:xfrm>
            <a:off x="7354062" y="3082169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0" name="Picture Placeholder 10"/>
          <p:cNvSpPr>
            <a:spLocks noGrp="1"/>
          </p:cNvSpPr>
          <p:nvPr>
            <p:ph type="pic" sz="quarter" idx="31" hasCustomPrompt="1"/>
          </p:nvPr>
        </p:nvSpPr>
        <p:spPr>
          <a:xfrm>
            <a:off x="9805416" y="3082169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6045200"/>
            <a:ext cx="10972800" cy="279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9784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4B2805E-8196-485E-B15F-8D80B5EDB75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5288341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8501CD45-1FBB-409E-9C9F-198434A426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388632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308860"/>
            <a:ext cx="12192000" cy="454914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7800"/>
            <a:ext cx="10972800" cy="279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DE68D28-773B-4761-AD33-FD1102CEBC5D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6F6C4847-CEDE-4391-9C8C-B30473A9A8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3E0F0C7-CB41-423F-98FA-2F3D75BF921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62880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-1" y="1607574"/>
            <a:ext cx="6061999" cy="5257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128004" y="1607574"/>
            <a:ext cx="6063996" cy="52578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90832"/>
            <a:ext cx="10972800" cy="841248"/>
          </a:xfrm>
        </p:spPr>
        <p:txBody>
          <a:bodyPr anchor="t" anchorCtr="0"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6FC89F-BB60-4ACD-B39B-8244958CB27F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1832D932-764D-41CC-9270-35D5CCF23B7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15209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0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9" name="Picture Placeholder 10"/>
          <p:cNvSpPr>
            <a:spLocks noGrp="1"/>
          </p:cNvSpPr>
          <p:nvPr>
            <p:ph type="pic" sz="quarter" idx="14" hasCustomPrompt="1"/>
          </p:nvPr>
        </p:nvSpPr>
        <p:spPr>
          <a:xfrm>
            <a:off x="4084320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0" name="Picture Placeholder 10"/>
          <p:cNvSpPr>
            <a:spLocks noGrp="1"/>
          </p:cNvSpPr>
          <p:nvPr>
            <p:ph type="pic" sz="quarter" idx="15" hasCustomPrompt="1"/>
          </p:nvPr>
        </p:nvSpPr>
        <p:spPr>
          <a:xfrm>
            <a:off x="8177784" y="230886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1" name="Picture Placeholder 10"/>
          <p:cNvSpPr>
            <a:spLocks noGrp="1"/>
          </p:cNvSpPr>
          <p:nvPr>
            <p:ph type="pic" sz="quarter" idx="16" hasCustomPrompt="1"/>
          </p:nvPr>
        </p:nvSpPr>
        <p:spPr>
          <a:xfrm>
            <a:off x="0" y="461772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2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4084320" y="461772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3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8177784" y="4617720"/>
            <a:ext cx="4014216" cy="224028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7800"/>
            <a:ext cx="10972800" cy="279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D2C00C2-9C83-43A0-A8F3-73268B1AD674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322F5C36-FE43-4A3D-B320-DB1F62F814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19018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Headline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icture Placeholder 10"/>
          <p:cNvSpPr>
            <a:spLocks noGrp="1"/>
          </p:cNvSpPr>
          <p:nvPr>
            <p:ph type="pic" sz="quarter" idx="17" hasCustomPrompt="1"/>
          </p:nvPr>
        </p:nvSpPr>
        <p:spPr>
          <a:xfrm>
            <a:off x="0" y="2303647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8" hasCustomPrompt="1"/>
          </p:nvPr>
        </p:nvSpPr>
        <p:spPr>
          <a:xfrm>
            <a:off x="2451354" y="2303647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 kern="1200" dirty="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9" hasCustomPrompt="1"/>
          </p:nvPr>
        </p:nvSpPr>
        <p:spPr>
          <a:xfrm>
            <a:off x="4902708" y="2303647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20" hasCustomPrompt="1"/>
          </p:nvPr>
        </p:nvSpPr>
        <p:spPr>
          <a:xfrm>
            <a:off x="7354062" y="2303647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21" hasCustomPrompt="1"/>
          </p:nvPr>
        </p:nvSpPr>
        <p:spPr>
          <a:xfrm>
            <a:off x="9805416" y="2303647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22" hasCustomPrompt="1"/>
          </p:nvPr>
        </p:nvSpPr>
        <p:spPr>
          <a:xfrm>
            <a:off x="0" y="3844731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23" hasCustomPrompt="1"/>
          </p:nvPr>
        </p:nvSpPr>
        <p:spPr>
          <a:xfrm>
            <a:off x="2451354" y="3844731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7" name="Picture Placeholder 10"/>
          <p:cNvSpPr>
            <a:spLocks noGrp="1"/>
          </p:cNvSpPr>
          <p:nvPr>
            <p:ph type="pic" sz="quarter" idx="24" hasCustomPrompt="1"/>
          </p:nvPr>
        </p:nvSpPr>
        <p:spPr>
          <a:xfrm>
            <a:off x="4902708" y="385171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4" name="Picture Placeholder 10"/>
          <p:cNvSpPr>
            <a:spLocks noGrp="1"/>
          </p:cNvSpPr>
          <p:nvPr>
            <p:ph type="pic" sz="quarter" idx="25" hasCustomPrompt="1"/>
          </p:nvPr>
        </p:nvSpPr>
        <p:spPr>
          <a:xfrm>
            <a:off x="7354062" y="385171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5" name="Picture Placeholder 10"/>
          <p:cNvSpPr>
            <a:spLocks noGrp="1"/>
          </p:cNvSpPr>
          <p:nvPr>
            <p:ph type="pic" sz="quarter" idx="26" hasCustomPrompt="1"/>
          </p:nvPr>
        </p:nvSpPr>
        <p:spPr>
          <a:xfrm>
            <a:off x="9805416" y="3851710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6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0" y="5385816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7" name="Picture Placeholder 10"/>
          <p:cNvSpPr>
            <a:spLocks noGrp="1"/>
          </p:cNvSpPr>
          <p:nvPr>
            <p:ph type="pic" sz="quarter" idx="28" hasCustomPrompt="1"/>
          </p:nvPr>
        </p:nvSpPr>
        <p:spPr>
          <a:xfrm>
            <a:off x="2451354" y="5385816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8" name="Picture Placeholder 10"/>
          <p:cNvSpPr>
            <a:spLocks noGrp="1"/>
          </p:cNvSpPr>
          <p:nvPr>
            <p:ph type="pic" sz="quarter" idx="29" hasCustomPrompt="1"/>
          </p:nvPr>
        </p:nvSpPr>
        <p:spPr>
          <a:xfrm>
            <a:off x="4902708" y="5385816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9" name="Picture Placeholder 10"/>
          <p:cNvSpPr>
            <a:spLocks noGrp="1"/>
          </p:cNvSpPr>
          <p:nvPr>
            <p:ph type="pic" sz="quarter" idx="30" hasCustomPrompt="1"/>
          </p:nvPr>
        </p:nvSpPr>
        <p:spPr>
          <a:xfrm>
            <a:off x="7354062" y="5385816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0" name="Picture Placeholder 10"/>
          <p:cNvSpPr>
            <a:spLocks noGrp="1"/>
          </p:cNvSpPr>
          <p:nvPr>
            <p:ph type="pic" sz="quarter" idx="31" hasCustomPrompt="1"/>
          </p:nvPr>
        </p:nvSpPr>
        <p:spPr>
          <a:xfrm>
            <a:off x="9805416" y="5385816"/>
            <a:ext cx="2386584" cy="1472184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09600" y="1447800"/>
            <a:ext cx="10972800" cy="2794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Tap to add text</a:t>
            </a:r>
          </a:p>
        </p:txBody>
      </p:sp>
      <p:sp>
        <p:nvSpPr>
          <p:cNvPr id="31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838200"/>
          </a:xfrm>
        </p:spPr>
        <p:txBody>
          <a:bodyPr>
            <a:noAutofit/>
          </a:bodyPr>
          <a:lstStyle/>
          <a:p>
            <a:r>
              <a:rPr lang="en-US"/>
              <a:t>Tap to add title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3D58E3-7FDC-46B6-AAAF-CAAA5C476B90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20" name="Picture 19">
            <a:extLst>
              <a:ext uri="{FF2B5EF4-FFF2-40B4-BE49-F238E27FC236}">
                <a16:creationId xmlns:a16="http://schemas.microsoft.com/office/drawing/2014/main" id="{E9CA7D34-5671-4D76-AA80-56339E4146F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4673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Pro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4419600"/>
            <a:ext cx="10972800" cy="838200"/>
          </a:xfrm>
        </p:spPr>
        <p:txBody>
          <a:bodyPr anchor="b"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project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09600" y="5334000"/>
            <a:ext cx="10972800" cy="914400"/>
          </a:xfrm>
        </p:spPr>
        <p:txBody>
          <a:bodyPr vert="horz" lIns="0" tIns="0" rIns="0" bIns="0" rtlCol="0" anchor="t">
            <a:noAutofit/>
          </a:bodyPr>
          <a:lstStyle>
            <a:lvl1pPr>
              <a:spcAft>
                <a:spcPts val="0"/>
              </a:spcAft>
              <a:defRPr lang="en-US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marL="0" lvl="0">
              <a:lnSpc>
                <a:spcPts val="2700"/>
              </a:lnSpc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110787" y="4776787"/>
            <a:ext cx="3967163" cy="195263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189" indent="0">
              <a:buNone/>
              <a:defRPr sz="900"/>
            </a:lvl2pPr>
            <a:lvl3pPr marL="960067" indent="0">
              <a:buNone/>
              <a:defRPr sz="900"/>
            </a:lvl3pPr>
            <a:lvl4pPr marL="1417245" indent="0">
              <a:buNone/>
              <a:defRPr sz="900"/>
            </a:lvl4pPr>
            <a:lvl5pPr marL="1874423" indent="0">
              <a:buNone/>
              <a:defRPr sz="900"/>
            </a:lvl5pPr>
          </a:lstStyle>
          <a:p>
            <a:pPr lvl="0"/>
            <a:r>
              <a:rPr lang="en-US"/>
              <a:t>© Click to add photo credit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63D5404E-5A80-452B-86AA-FB772238DB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757533"/>
            <a:ext cx="7595937" cy="1685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96413F7-F04A-4E1B-831A-80BE9F69FF5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48911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90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718999" y="3641598"/>
            <a:ext cx="4858766" cy="92354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-19051" y="0"/>
            <a:ext cx="6115051" cy="6858000"/>
          </a:xfrm>
          <a:solidFill>
            <a:schemeClr val="accent1"/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6165130" y="0"/>
            <a:ext cx="6026870" cy="3429000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6719000" y="6135623"/>
            <a:ext cx="2739326" cy="169927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718999" y="4705223"/>
            <a:ext cx="4855464" cy="301879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chemeClr val="tx2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FF1A172-AD2E-45F3-AA5D-CBBD3A4365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332261" y="5219700"/>
            <a:ext cx="2279257" cy="1185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44419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Projec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762000"/>
            <a:ext cx="10972800" cy="838200"/>
          </a:xfrm>
        </p:spPr>
        <p:txBody>
          <a:bodyPr anchor="b">
            <a:noAutofit/>
          </a:bodyPr>
          <a:lstStyle>
            <a:lvl1pPr algn="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project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09600" y="1676400"/>
            <a:ext cx="10972800" cy="914400"/>
          </a:xfrm>
        </p:spPr>
        <p:txBody>
          <a:bodyPr vert="horz" lIns="0" tIns="0" rIns="0" bIns="0" rtlCol="0" anchor="t">
            <a:noAutofit/>
          </a:bodyPr>
          <a:lstStyle>
            <a:lvl1pPr algn="r">
              <a:spcAft>
                <a:spcPts val="0"/>
              </a:spcAft>
              <a:defRPr lang="en-US" b="1" i="1" dirty="0" smtClean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>
              <a:defRPr lang="en-US" sz="1800" dirty="0" smtClean="0"/>
            </a:lvl2pPr>
            <a:lvl3pPr>
              <a:defRPr lang="en-US" sz="1800" dirty="0" smtClean="0"/>
            </a:lvl3pPr>
            <a:lvl4pPr>
              <a:defRPr lang="en-US" sz="1800" dirty="0" smtClean="0"/>
            </a:lvl4pPr>
            <a:lvl5pPr>
              <a:defRPr lang="en-US" sz="1800" dirty="0"/>
            </a:lvl5pPr>
          </a:lstStyle>
          <a:p>
            <a:pPr marL="0" lvl="0">
              <a:lnSpc>
                <a:spcPts val="2700"/>
              </a:lnSpc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2" hasCustomPrompt="1"/>
          </p:nvPr>
        </p:nvSpPr>
        <p:spPr>
          <a:xfrm rot="16200000">
            <a:off x="10110787" y="4776787"/>
            <a:ext cx="3967163" cy="195263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189" indent="0">
              <a:buNone/>
              <a:defRPr sz="900"/>
            </a:lvl2pPr>
            <a:lvl3pPr marL="960067" indent="0">
              <a:buNone/>
              <a:defRPr sz="900"/>
            </a:lvl3pPr>
            <a:lvl4pPr marL="1417245" indent="0">
              <a:buNone/>
              <a:defRPr sz="900"/>
            </a:lvl4pPr>
            <a:lvl5pPr marL="1874423" indent="0">
              <a:buNone/>
              <a:defRPr sz="900"/>
            </a:lvl5pPr>
          </a:lstStyle>
          <a:p>
            <a:pPr lvl="0"/>
            <a:r>
              <a:rPr lang="en-US"/>
              <a:t>© Click to add photo credit</a:t>
            </a:r>
          </a:p>
        </p:txBody>
      </p:sp>
      <p:pic>
        <p:nvPicPr>
          <p:cNvPr id="6" name="Picture 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DD3FAD2F-FCC6-4764-91D8-178533AED5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F7DDF3C-0D10-4C6D-8F4C-C1E10D99A75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845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41015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Pro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6057781"/>
            <a:ext cx="12192000" cy="800219"/>
          </a:xfrm>
          <a:solidFill>
            <a:srgbClr val="000000">
              <a:alpha val="50196"/>
            </a:srgbClr>
          </a:solidFill>
        </p:spPr>
        <p:txBody>
          <a:bodyPr wrap="square" lIns="457200" tIns="274320" rIns="274320" bIns="274320" anchor="ctr">
            <a:spAutoFit/>
          </a:bodyPr>
          <a:lstStyle>
            <a:lvl1pPr>
              <a:lnSpc>
                <a:spcPct val="100000"/>
              </a:lnSpc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Project Name/location/information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110787" y="3967845"/>
            <a:ext cx="3967163" cy="195263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189" indent="0">
              <a:buNone/>
              <a:defRPr sz="900"/>
            </a:lvl2pPr>
            <a:lvl3pPr marL="960067" indent="0">
              <a:buNone/>
              <a:defRPr sz="900"/>
            </a:lvl3pPr>
            <a:lvl4pPr marL="1417245" indent="0">
              <a:buNone/>
              <a:defRPr sz="900"/>
            </a:lvl4pPr>
            <a:lvl5pPr marL="1874423" indent="0">
              <a:buNone/>
              <a:defRPr sz="900"/>
            </a:lvl5pPr>
          </a:lstStyle>
          <a:p>
            <a:pPr lvl="0"/>
            <a:r>
              <a:rPr lang="en-US"/>
              <a:t>© Click to add photo credit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0DC2532-6594-4F3A-8926-361E05E7C39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068050" y="6205779"/>
            <a:ext cx="902508" cy="46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87223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Projec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110787" y="4776787"/>
            <a:ext cx="3967163" cy="195263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buNone/>
              <a:defRPr sz="900">
                <a:solidFill>
                  <a:schemeClr val="bg1"/>
                </a:solidFill>
              </a:defRPr>
            </a:lvl1pPr>
            <a:lvl2pPr marL="457189" indent="0">
              <a:buNone/>
              <a:defRPr sz="900"/>
            </a:lvl2pPr>
            <a:lvl3pPr marL="960067" indent="0">
              <a:buNone/>
              <a:defRPr sz="900"/>
            </a:lvl3pPr>
            <a:lvl4pPr marL="1417245" indent="0">
              <a:buNone/>
              <a:defRPr sz="900"/>
            </a:lvl4pPr>
            <a:lvl5pPr marL="1874423" indent="0">
              <a:buNone/>
              <a:defRPr sz="900"/>
            </a:lvl5pPr>
          </a:lstStyle>
          <a:p>
            <a:pPr lvl="0"/>
            <a:r>
              <a:rPr lang="en-US"/>
              <a:t>© Click to add photo credit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0" y="4925083"/>
            <a:ext cx="3505200" cy="1046440"/>
          </a:xfrm>
          <a:solidFill>
            <a:srgbClr val="000000">
              <a:alpha val="50196"/>
            </a:srgbClr>
          </a:solidFill>
        </p:spPr>
        <p:txBody>
          <a:bodyPr wrap="square" lIns="457200" tIns="274320" rIns="274320" bIns="274320" anchor="ctr">
            <a:spAutoFit/>
          </a:bodyPr>
          <a:lstStyle>
            <a:lvl1pPr>
              <a:lnSpc>
                <a:spcPct val="100000"/>
              </a:lnSpc>
              <a:defRPr sz="16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Tap to add Project Name/location/information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6D294A5-68B7-4F15-8419-F55793BA1B5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67975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077405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FullBlee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 hasCustomPrompt="1"/>
          </p:nvPr>
        </p:nvSpPr>
        <p:spPr>
          <a:xfrm rot="16200000">
            <a:off x="10110787" y="4776787"/>
            <a:ext cx="3967163" cy="195263"/>
          </a:xfrm>
        </p:spPr>
        <p:txBody>
          <a:bodyPr lIns="91440" tIns="91440" rIns="91440" bIns="91440" anchor="ctr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>
                <a:solidFill>
                  <a:schemeClr val="bg1"/>
                </a:solidFill>
              </a:defRPr>
            </a:lvl1pPr>
            <a:lvl2pPr marL="457189" indent="0">
              <a:buNone/>
              <a:defRPr sz="900"/>
            </a:lvl2pPr>
            <a:lvl3pPr marL="960067" indent="0">
              <a:buNone/>
              <a:defRPr sz="900"/>
            </a:lvl3pPr>
            <a:lvl4pPr marL="1417245" indent="0">
              <a:buNone/>
              <a:defRPr sz="900"/>
            </a:lvl4pPr>
            <a:lvl5pPr marL="1874423" indent="0">
              <a:buNone/>
              <a:defRPr sz="900"/>
            </a:lvl5pPr>
          </a:lstStyle>
          <a:p>
            <a:pPr lvl="0"/>
            <a:r>
              <a:rPr lang="en-US"/>
              <a:t>© Click to add photo credit</a:t>
            </a:r>
          </a:p>
        </p:txBody>
      </p:sp>
      <p:pic>
        <p:nvPicPr>
          <p:cNvPr id="5" name="Picture 4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5B8C9DD7-9B4E-4919-BE30-2429E8699AE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082339-4682-4AC2-A30D-BE7D58E3AE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775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3800579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473" y="0"/>
            <a:ext cx="6061999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133626" y="0"/>
            <a:ext cx="6058374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project photo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6422119"/>
            <a:ext cx="6062472" cy="435881"/>
          </a:xfrm>
          <a:solidFill>
            <a:schemeClr val="tx1">
              <a:alpha val="50000"/>
            </a:schemeClr>
          </a:solidFill>
        </p:spPr>
        <p:txBody>
          <a:bodyPr lIns="640080" tIns="91440" rIns="45720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photo caption styles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4" hasCustomPrompt="1"/>
          </p:nvPr>
        </p:nvSpPr>
        <p:spPr>
          <a:xfrm>
            <a:off x="6133626" y="6422119"/>
            <a:ext cx="6062472" cy="435881"/>
          </a:xfrm>
          <a:solidFill>
            <a:schemeClr val="tx1">
              <a:alpha val="50000"/>
            </a:schemeClr>
          </a:solidFill>
        </p:spPr>
        <p:txBody>
          <a:bodyPr lIns="640080" tIns="91440" rIns="457200" bIns="9144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edit Master photo caption styles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680C208-03BA-4661-8391-26EBE58777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53981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71818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1742" y="0"/>
            <a:ext cx="7907272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32" name="Picture Placeholder 10"/>
          <p:cNvSpPr>
            <a:spLocks noGrp="1"/>
          </p:cNvSpPr>
          <p:nvPr>
            <p:ph type="pic" sz="quarter" idx="27" hasCustomPrompt="1"/>
          </p:nvPr>
        </p:nvSpPr>
        <p:spPr>
          <a:xfrm>
            <a:off x="7973022" y="0"/>
            <a:ext cx="4218978" cy="6858000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934337-A592-461D-997C-FC44A944FC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0155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014216" cy="685800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1" hasCustomPrompt="1"/>
          </p:nvPr>
        </p:nvSpPr>
        <p:spPr>
          <a:xfrm>
            <a:off x="4084320" y="0"/>
            <a:ext cx="8107680" cy="6858000"/>
          </a:xfrm>
          <a:solidFill>
            <a:schemeClr val="tx2"/>
          </a:solidFill>
        </p:spPr>
        <p:txBody>
          <a:bodyPr vert="horz" lIns="91440" tIns="91440" rIns="91440" bIns="91440" rtlCol="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3D7E1C-BEB5-4CD8-93A6-577714F7FF5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45446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62472" cy="3389376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6" name="Picture Placeholder 6"/>
          <p:cNvSpPr>
            <a:spLocks noGrp="1"/>
          </p:cNvSpPr>
          <p:nvPr>
            <p:ph type="pic" sz="quarter" idx="12" hasCustomPrompt="1"/>
          </p:nvPr>
        </p:nvSpPr>
        <p:spPr>
          <a:xfrm>
            <a:off x="6128004" y="0"/>
            <a:ext cx="6062472" cy="3389376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4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68624"/>
            <a:ext cx="6062472" cy="3389376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sp>
        <p:nvSpPr>
          <p:cNvPr id="5" name="Picture Placeholder 6"/>
          <p:cNvSpPr>
            <a:spLocks noGrp="1"/>
          </p:cNvSpPr>
          <p:nvPr>
            <p:ph type="pic" sz="quarter" idx="14" hasCustomPrompt="1"/>
          </p:nvPr>
        </p:nvSpPr>
        <p:spPr>
          <a:xfrm>
            <a:off x="6128004" y="3468624"/>
            <a:ext cx="6062472" cy="3389376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photo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67E81ED-03E4-4D77-B0D9-8648F80079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2504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rg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Tap to add Master Org Chart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-166878" y="1463485"/>
            <a:ext cx="11595100" cy="438467"/>
          </a:xfrm>
          <a:prstGeom prst="homePlate">
            <a:avLst>
              <a:gd name="adj" fmla="val 36966"/>
            </a:avLst>
          </a:prstGeom>
          <a:solidFill>
            <a:schemeClr val="accent4"/>
          </a:solidFill>
        </p:spPr>
        <p:txBody>
          <a:bodyPr lIns="91440" tIns="91440" rIns="91440" bIns="9144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  <a:lvl2pPr marL="457189" indent="0">
              <a:buNone/>
              <a:defRPr sz="2400" b="1"/>
            </a:lvl2pPr>
            <a:lvl3pPr marL="960067" indent="0">
              <a:buNone/>
              <a:defRPr sz="2400" b="1"/>
            </a:lvl3pPr>
            <a:lvl4pPr marL="1417245" indent="0">
              <a:buNone/>
              <a:defRPr sz="2400" b="1"/>
            </a:lvl4pPr>
            <a:lvl5pPr marL="1874423" indent="0">
              <a:buNone/>
              <a:defRPr sz="2400" b="1"/>
            </a:lvl5pPr>
          </a:lstStyle>
          <a:p>
            <a:pPr lvl="0"/>
            <a:r>
              <a:rPr lang="en-US"/>
              <a:t>Tap to add Tier 1 Heading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-192278" y="3442075"/>
            <a:ext cx="11595100" cy="438467"/>
          </a:xfrm>
          <a:prstGeom prst="homePlate">
            <a:avLst>
              <a:gd name="adj" fmla="val 36966"/>
            </a:avLst>
          </a:prstGeom>
          <a:solidFill>
            <a:schemeClr val="accent4"/>
          </a:solidFill>
        </p:spPr>
        <p:txBody>
          <a:bodyPr lIns="91440" tIns="91440" rIns="91440" bIns="9144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bg1"/>
                </a:solidFill>
              </a:defRPr>
            </a:lvl1pPr>
            <a:lvl2pPr marL="457189" indent="0">
              <a:buNone/>
              <a:defRPr sz="2400" b="1"/>
            </a:lvl2pPr>
            <a:lvl3pPr marL="960067" indent="0">
              <a:buNone/>
              <a:defRPr sz="2400" b="1"/>
            </a:lvl3pPr>
            <a:lvl4pPr marL="1417245" indent="0">
              <a:buNone/>
              <a:defRPr sz="2400" b="1"/>
            </a:lvl4pPr>
            <a:lvl5pPr marL="1874423" indent="0">
              <a:buNone/>
              <a:defRPr sz="2400" b="1"/>
            </a:lvl5pPr>
          </a:lstStyle>
          <a:p>
            <a:pPr lvl="0"/>
            <a:r>
              <a:rPr lang="en-US"/>
              <a:t>Tap to add Tier 2 Header</a:t>
            </a:r>
          </a:p>
        </p:txBody>
      </p:sp>
      <p:sp>
        <p:nvSpPr>
          <p:cNvPr id="27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591820" y="2093584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28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591820" y="2397541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48" hasCustomPrompt="1"/>
          </p:nvPr>
        </p:nvSpPr>
        <p:spPr>
          <a:xfrm>
            <a:off x="4495800" y="2093584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0" name="Text Placeholder 7"/>
          <p:cNvSpPr>
            <a:spLocks noGrp="1"/>
          </p:cNvSpPr>
          <p:nvPr>
            <p:ph type="body" sz="quarter" idx="49" hasCustomPrompt="1"/>
          </p:nvPr>
        </p:nvSpPr>
        <p:spPr>
          <a:xfrm>
            <a:off x="4495800" y="2397541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50" hasCustomPrompt="1"/>
          </p:nvPr>
        </p:nvSpPr>
        <p:spPr>
          <a:xfrm>
            <a:off x="8382000" y="2093584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51" hasCustomPrompt="1"/>
          </p:nvPr>
        </p:nvSpPr>
        <p:spPr>
          <a:xfrm>
            <a:off x="8382000" y="2397541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3" name="Text Placeholder 7"/>
          <p:cNvSpPr>
            <a:spLocks noGrp="1"/>
          </p:cNvSpPr>
          <p:nvPr>
            <p:ph type="body" sz="quarter" idx="52" hasCustomPrompt="1"/>
          </p:nvPr>
        </p:nvSpPr>
        <p:spPr>
          <a:xfrm>
            <a:off x="591820" y="4069507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53" hasCustomPrompt="1"/>
          </p:nvPr>
        </p:nvSpPr>
        <p:spPr>
          <a:xfrm>
            <a:off x="591820" y="4373464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54" hasCustomPrompt="1"/>
          </p:nvPr>
        </p:nvSpPr>
        <p:spPr>
          <a:xfrm>
            <a:off x="4495800" y="4069507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6" name="Text Placeholder 7"/>
          <p:cNvSpPr>
            <a:spLocks noGrp="1"/>
          </p:cNvSpPr>
          <p:nvPr>
            <p:ph type="body" sz="quarter" idx="55" hasCustomPrompt="1"/>
          </p:nvPr>
        </p:nvSpPr>
        <p:spPr>
          <a:xfrm>
            <a:off x="4495800" y="4373464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56" hasCustomPrompt="1"/>
          </p:nvPr>
        </p:nvSpPr>
        <p:spPr>
          <a:xfrm>
            <a:off x="8382000" y="4069507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57" hasCustomPrompt="1"/>
          </p:nvPr>
        </p:nvSpPr>
        <p:spPr>
          <a:xfrm>
            <a:off x="8382000" y="4373464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9" name="Text Placeholder 7"/>
          <p:cNvSpPr>
            <a:spLocks noGrp="1"/>
          </p:cNvSpPr>
          <p:nvPr>
            <p:ph type="body" sz="quarter" idx="58" hasCustomPrompt="1"/>
          </p:nvPr>
        </p:nvSpPr>
        <p:spPr>
          <a:xfrm>
            <a:off x="591820" y="5295962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59" hasCustomPrompt="1"/>
          </p:nvPr>
        </p:nvSpPr>
        <p:spPr>
          <a:xfrm>
            <a:off x="591820" y="5599919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60" hasCustomPrompt="1"/>
          </p:nvPr>
        </p:nvSpPr>
        <p:spPr>
          <a:xfrm>
            <a:off x="4495800" y="5295962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2" name="Text Placeholder 7"/>
          <p:cNvSpPr>
            <a:spLocks noGrp="1"/>
          </p:cNvSpPr>
          <p:nvPr>
            <p:ph type="body" sz="quarter" idx="61" hasCustomPrompt="1"/>
          </p:nvPr>
        </p:nvSpPr>
        <p:spPr>
          <a:xfrm>
            <a:off x="4495800" y="5599919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62" hasCustomPrompt="1"/>
          </p:nvPr>
        </p:nvSpPr>
        <p:spPr>
          <a:xfrm>
            <a:off x="8382000" y="5295962"/>
            <a:ext cx="3200400" cy="228600"/>
          </a:xfrm>
        </p:spPr>
        <p:txBody>
          <a:bodyPr rIns="18288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63" hasCustomPrompt="1"/>
          </p:nvPr>
        </p:nvSpPr>
        <p:spPr>
          <a:xfrm>
            <a:off x="8382000" y="5599919"/>
            <a:ext cx="3200400" cy="557784"/>
          </a:xfrm>
        </p:spPr>
        <p:txBody>
          <a:bodyPr rIns="182880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0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25" name="Arrow: Chevron 24">
            <a:extLst>
              <a:ext uri="{FF2B5EF4-FFF2-40B4-BE49-F238E27FC236}">
                <a16:creationId xmlns:a16="http://schemas.microsoft.com/office/drawing/2014/main" id="{E19612E1-9D92-4A10-B86E-C19EC489E116}"/>
              </a:ext>
            </a:extLst>
          </p:cNvPr>
          <p:cNvSpPr/>
          <p:nvPr userDrawn="1"/>
        </p:nvSpPr>
        <p:spPr>
          <a:xfrm>
            <a:off x="11349039" y="1463485"/>
            <a:ext cx="269476" cy="438467"/>
          </a:xfrm>
          <a:prstGeom prst="chevron">
            <a:avLst>
              <a:gd name="adj" fmla="val 5804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row: Chevron 25">
            <a:extLst>
              <a:ext uri="{FF2B5EF4-FFF2-40B4-BE49-F238E27FC236}">
                <a16:creationId xmlns:a16="http://schemas.microsoft.com/office/drawing/2014/main" id="{D0755CE9-59FC-40F8-8172-826B8FA424BC}"/>
              </a:ext>
            </a:extLst>
          </p:cNvPr>
          <p:cNvSpPr/>
          <p:nvPr userDrawn="1"/>
        </p:nvSpPr>
        <p:spPr>
          <a:xfrm>
            <a:off x="11349039" y="3442075"/>
            <a:ext cx="269476" cy="438467"/>
          </a:xfrm>
          <a:prstGeom prst="chevron">
            <a:avLst>
              <a:gd name="adj" fmla="val 5804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C2B3C8B-4A04-46C4-A8CC-4732F2178C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33711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Org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Tap to add Master Org Chart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463485"/>
            <a:ext cx="11430000" cy="438467"/>
          </a:xfrm>
          <a:prstGeom prst="homePlate">
            <a:avLst>
              <a:gd name="adj" fmla="val 36966"/>
            </a:avLst>
          </a:prstGeom>
          <a:solidFill>
            <a:schemeClr val="accent4"/>
          </a:solidFill>
        </p:spPr>
        <p:txBody>
          <a:bodyPr lIns="91440" tIns="91440" rIns="91440" bIns="9144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 baseline="0">
                <a:solidFill>
                  <a:schemeClr val="bg1"/>
                </a:solidFill>
              </a:defRPr>
            </a:lvl1pPr>
            <a:lvl2pPr marL="457189" indent="0">
              <a:buNone/>
              <a:defRPr sz="2400" b="1"/>
            </a:lvl2pPr>
            <a:lvl3pPr marL="960067" indent="0">
              <a:buNone/>
              <a:defRPr sz="2400" b="1"/>
            </a:lvl3pPr>
            <a:lvl4pPr marL="1417245" indent="0">
              <a:buNone/>
              <a:defRPr sz="2400" b="1"/>
            </a:lvl4pPr>
            <a:lvl5pPr marL="1874423" indent="0">
              <a:buNone/>
              <a:defRPr sz="2400" b="1"/>
            </a:lvl5pPr>
          </a:lstStyle>
          <a:p>
            <a:pPr lvl="0"/>
            <a:r>
              <a:rPr lang="en-US"/>
              <a:t>Click to edit Tier 1 Heading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3513198"/>
            <a:ext cx="11430000" cy="438467"/>
          </a:xfrm>
          <a:prstGeom prst="homePlate">
            <a:avLst>
              <a:gd name="adj" fmla="val 34793"/>
            </a:avLst>
          </a:prstGeom>
          <a:solidFill>
            <a:schemeClr val="accent4"/>
          </a:solidFill>
        </p:spPr>
        <p:txBody>
          <a:bodyPr lIns="91440" tIns="91440" rIns="91440" bIns="91440" anchor="ctr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2400" b="1">
                <a:solidFill>
                  <a:schemeClr val="bg1"/>
                </a:solidFill>
              </a:defRPr>
            </a:lvl1pPr>
            <a:lvl2pPr marL="457189" indent="0">
              <a:buNone/>
              <a:defRPr sz="2400" b="1"/>
            </a:lvl2pPr>
            <a:lvl3pPr marL="960067" indent="0">
              <a:buNone/>
              <a:defRPr sz="2400" b="1"/>
            </a:lvl3pPr>
            <a:lvl4pPr marL="1417245" indent="0">
              <a:buNone/>
              <a:defRPr sz="2400" b="1"/>
            </a:lvl4pPr>
            <a:lvl5pPr marL="1874423" indent="0">
              <a:buNone/>
              <a:defRPr sz="2400" b="1"/>
            </a:lvl5pPr>
          </a:lstStyle>
          <a:p>
            <a:pPr lvl="0"/>
            <a:r>
              <a:rPr lang="en-US"/>
              <a:t>Tap to add Tier 2 Header</a:t>
            </a:r>
          </a:p>
        </p:txBody>
      </p:sp>
      <p:sp>
        <p:nvSpPr>
          <p:cNvPr id="11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1654977" y="2030243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12" name="Text Placeholder 7"/>
          <p:cNvSpPr>
            <a:spLocks noGrp="1"/>
          </p:cNvSpPr>
          <p:nvPr>
            <p:ph type="body" sz="quarter" idx="15" hasCustomPrompt="1"/>
          </p:nvPr>
        </p:nvSpPr>
        <p:spPr>
          <a:xfrm>
            <a:off x="1654977" y="2552873"/>
            <a:ext cx="2350008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30" hasCustomPrompt="1"/>
          </p:nvPr>
        </p:nvSpPr>
        <p:spPr>
          <a:xfrm>
            <a:off x="614795" y="2029384"/>
            <a:ext cx="914400" cy="1154425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indent="0">
              <a:buNone/>
              <a:defRPr sz="14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Insert headshot</a:t>
            </a:r>
          </a:p>
        </p:txBody>
      </p:sp>
      <p:sp>
        <p:nvSpPr>
          <p:cNvPr id="31" name="Text Placeholder 7"/>
          <p:cNvSpPr>
            <a:spLocks noGrp="1"/>
          </p:cNvSpPr>
          <p:nvPr>
            <p:ph type="body" sz="quarter" idx="31" hasCustomPrompt="1"/>
          </p:nvPr>
        </p:nvSpPr>
        <p:spPr>
          <a:xfrm>
            <a:off x="5455036" y="2030244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2" name="Text Placeholder 7"/>
          <p:cNvSpPr>
            <a:spLocks noGrp="1"/>
          </p:cNvSpPr>
          <p:nvPr>
            <p:ph type="body" sz="quarter" idx="32" hasCustomPrompt="1"/>
          </p:nvPr>
        </p:nvSpPr>
        <p:spPr>
          <a:xfrm>
            <a:off x="5455036" y="2553503"/>
            <a:ext cx="2350008" cy="63030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  <a:p>
            <a:pPr lvl="0"/>
            <a:endParaRPr lang="en-US"/>
          </a:p>
        </p:txBody>
      </p:sp>
      <p:sp>
        <p:nvSpPr>
          <p:cNvPr id="33" name="Picture Placeholder 8"/>
          <p:cNvSpPr>
            <a:spLocks noGrp="1"/>
          </p:cNvSpPr>
          <p:nvPr>
            <p:ph type="pic" sz="quarter" idx="33" hasCustomPrompt="1"/>
          </p:nvPr>
        </p:nvSpPr>
        <p:spPr>
          <a:xfrm>
            <a:off x="4430819" y="2029384"/>
            <a:ext cx="914400" cy="1154425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</p:txBody>
      </p:sp>
      <p:sp>
        <p:nvSpPr>
          <p:cNvPr id="34" name="Text Placeholder 7"/>
          <p:cNvSpPr>
            <a:spLocks noGrp="1"/>
          </p:cNvSpPr>
          <p:nvPr>
            <p:ph type="body" sz="quarter" idx="34" hasCustomPrompt="1"/>
          </p:nvPr>
        </p:nvSpPr>
        <p:spPr>
          <a:xfrm>
            <a:off x="9221968" y="2030244"/>
            <a:ext cx="2360430" cy="457200"/>
          </a:xfrm>
        </p:spPr>
        <p:txBody>
          <a:bodyPr rIns="182880" anchor="b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35" name="Text Placeholder 7"/>
          <p:cNvSpPr>
            <a:spLocks noGrp="1"/>
          </p:cNvSpPr>
          <p:nvPr>
            <p:ph type="body" sz="quarter" idx="35" hasCustomPrompt="1"/>
          </p:nvPr>
        </p:nvSpPr>
        <p:spPr>
          <a:xfrm>
            <a:off x="9221968" y="2552873"/>
            <a:ext cx="2345915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6" name="Picture Placeholder 8"/>
          <p:cNvSpPr>
            <a:spLocks noGrp="1"/>
          </p:cNvSpPr>
          <p:nvPr>
            <p:ph type="pic" sz="quarter" idx="36" hasCustomPrompt="1"/>
          </p:nvPr>
        </p:nvSpPr>
        <p:spPr>
          <a:xfrm>
            <a:off x="8197750" y="2029384"/>
            <a:ext cx="914400" cy="1154425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 baseline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37" name="Text Placeholder 7"/>
          <p:cNvSpPr>
            <a:spLocks noGrp="1"/>
          </p:cNvSpPr>
          <p:nvPr>
            <p:ph type="body" sz="quarter" idx="37" hasCustomPrompt="1"/>
          </p:nvPr>
        </p:nvSpPr>
        <p:spPr>
          <a:xfrm>
            <a:off x="1654977" y="4084019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 err="1"/>
              <a:t>FirstName</a:t>
            </a:r>
            <a:r>
              <a:rPr lang="en-US"/>
              <a:t> LastName</a:t>
            </a:r>
          </a:p>
        </p:txBody>
      </p:sp>
      <p:sp>
        <p:nvSpPr>
          <p:cNvPr id="38" name="Text Placeholder 7"/>
          <p:cNvSpPr>
            <a:spLocks noGrp="1"/>
          </p:cNvSpPr>
          <p:nvPr>
            <p:ph type="body" sz="quarter" idx="38" hasCustomPrompt="1"/>
          </p:nvPr>
        </p:nvSpPr>
        <p:spPr>
          <a:xfrm>
            <a:off x="1654977" y="4610226"/>
            <a:ext cx="2350008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39" name="Picture Placeholder 8"/>
          <p:cNvSpPr>
            <a:spLocks noGrp="1"/>
          </p:cNvSpPr>
          <p:nvPr>
            <p:ph type="pic" sz="quarter" idx="39" hasCustomPrompt="1"/>
          </p:nvPr>
        </p:nvSpPr>
        <p:spPr>
          <a:xfrm>
            <a:off x="614795" y="4089018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40" name="Text Placeholder 7"/>
          <p:cNvSpPr>
            <a:spLocks noGrp="1"/>
          </p:cNvSpPr>
          <p:nvPr>
            <p:ph type="body" sz="quarter" idx="40" hasCustomPrompt="1"/>
          </p:nvPr>
        </p:nvSpPr>
        <p:spPr>
          <a:xfrm>
            <a:off x="5455036" y="4084019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LastName</a:t>
            </a:r>
          </a:p>
        </p:txBody>
      </p:sp>
      <p:sp>
        <p:nvSpPr>
          <p:cNvPr id="41" name="Text Placeholder 7"/>
          <p:cNvSpPr>
            <a:spLocks noGrp="1"/>
          </p:cNvSpPr>
          <p:nvPr>
            <p:ph type="body" sz="quarter" idx="41" hasCustomPrompt="1"/>
          </p:nvPr>
        </p:nvSpPr>
        <p:spPr>
          <a:xfrm>
            <a:off x="5455036" y="4610226"/>
            <a:ext cx="2350008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42" name="Picture Placeholder 8"/>
          <p:cNvSpPr>
            <a:spLocks noGrp="1"/>
          </p:cNvSpPr>
          <p:nvPr>
            <p:ph type="pic" sz="quarter" idx="42" hasCustomPrompt="1"/>
          </p:nvPr>
        </p:nvSpPr>
        <p:spPr>
          <a:xfrm>
            <a:off x="4430819" y="4089018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43" name="Text Placeholder 7"/>
          <p:cNvSpPr>
            <a:spLocks noGrp="1"/>
          </p:cNvSpPr>
          <p:nvPr>
            <p:ph type="body" sz="quarter" idx="43" hasCustomPrompt="1"/>
          </p:nvPr>
        </p:nvSpPr>
        <p:spPr>
          <a:xfrm>
            <a:off x="9221968" y="4084019"/>
            <a:ext cx="2360430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LastName</a:t>
            </a:r>
          </a:p>
        </p:txBody>
      </p:sp>
      <p:sp>
        <p:nvSpPr>
          <p:cNvPr id="44" name="Text Placeholder 7"/>
          <p:cNvSpPr>
            <a:spLocks noGrp="1"/>
          </p:cNvSpPr>
          <p:nvPr>
            <p:ph type="body" sz="quarter" idx="44" hasCustomPrompt="1"/>
          </p:nvPr>
        </p:nvSpPr>
        <p:spPr>
          <a:xfrm>
            <a:off x="9221968" y="4610226"/>
            <a:ext cx="2345915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45" name="Picture Placeholder 8"/>
          <p:cNvSpPr>
            <a:spLocks noGrp="1"/>
          </p:cNvSpPr>
          <p:nvPr>
            <p:ph type="pic" sz="quarter" idx="45" hasCustomPrompt="1"/>
          </p:nvPr>
        </p:nvSpPr>
        <p:spPr>
          <a:xfrm>
            <a:off x="8197750" y="4089018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55" name="Text Placeholder 7"/>
          <p:cNvSpPr>
            <a:spLocks noGrp="1"/>
          </p:cNvSpPr>
          <p:nvPr>
            <p:ph type="body" sz="quarter" idx="46" hasCustomPrompt="1"/>
          </p:nvPr>
        </p:nvSpPr>
        <p:spPr>
          <a:xfrm>
            <a:off x="1654977" y="5425230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56" name="Text Placeholder 7"/>
          <p:cNvSpPr>
            <a:spLocks noGrp="1"/>
          </p:cNvSpPr>
          <p:nvPr>
            <p:ph type="body" sz="quarter" idx="47" hasCustomPrompt="1"/>
          </p:nvPr>
        </p:nvSpPr>
        <p:spPr>
          <a:xfrm>
            <a:off x="1654977" y="5960963"/>
            <a:ext cx="2350008" cy="630936"/>
          </a:xfrm>
        </p:spPr>
        <p:txBody>
          <a:bodyPr rIns="182880">
            <a:noAutofit/>
          </a:bodyPr>
          <a:lstStyle>
            <a:lvl1pPr marL="0" indent="0"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57" name="Picture Placeholder 8"/>
          <p:cNvSpPr>
            <a:spLocks noGrp="1"/>
          </p:cNvSpPr>
          <p:nvPr>
            <p:ph type="pic" sz="quarter" idx="48" hasCustomPrompt="1"/>
          </p:nvPr>
        </p:nvSpPr>
        <p:spPr>
          <a:xfrm>
            <a:off x="614795" y="5439755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58" name="Text Placeholder 7"/>
          <p:cNvSpPr>
            <a:spLocks noGrp="1"/>
          </p:cNvSpPr>
          <p:nvPr>
            <p:ph type="body" sz="quarter" idx="49" hasCustomPrompt="1"/>
          </p:nvPr>
        </p:nvSpPr>
        <p:spPr>
          <a:xfrm>
            <a:off x="5455036" y="5425230"/>
            <a:ext cx="2350008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59" name="Text Placeholder 7"/>
          <p:cNvSpPr>
            <a:spLocks noGrp="1"/>
          </p:cNvSpPr>
          <p:nvPr>
            <p:ph type="body" sz="quarter" idx="50" hasCustomPrompt="1"/>
          </p:nvPr>
        </p:nvSpPr>
        <p:spPr>
          <a:xfrm>
            <a:off x="5455036" y="5960963"/>
            <a:ext cx="2350008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60" name="Picture Placeholder 8"/>
          <p:cNvSpPr>
            <a:spLocks noGrp="1"/>
          </p:cNvSpPr>
          <p:nvPr>
            <p:ph type="pic" sz="quarter" idx="51" hasCustomPrompt="1"/>
          </p:nvPr>
        </p:nvSpPr>
        <p:spPr>
          <a:xfrm>
            <a:off x="4430819" y="5439755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61" name="Text Placeholder 7"/>
          <p:cNvSpPr>
            <a:spLocks noGrp="1"/>
          </p:cNvSpPr>
          <p:nvPr>
            <p:ph type="body" sz="quarter" idx="52" hasCustomPrompt="1"/>
          </p:nvPr>
        </p:nvSpPr>
        <p:spPr>
          <a:xfrm>
            <a:off x="9221968" y="5425230"/>
            <a:ext cx="2360430" cy="457200"/>
          </a:xfrm>
        </p:spPr>
        <p:txBody>
          <a:bodyPr rIns="182880" anchor="b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/>
            </a:lvl2pPr>
            <a:lvl3pPr marL="960067" indent="0">
              <a:buNone/>
              <a:defRPr sz="1800"/>
            </a:lvl3pPr>
            <a:lvl4pPr marL="1417245" indent="0">
              <a:buNone/>
              <a:defRPr sz="1800"/>
            </a:lvl4pPr>
            <a:lvl5pPr marL="1874423" indent="0">
              <a:buNone/>
              <a:defRPr sz="1800"/>
            </a:lvl5pPr>
          </a:lstStyle>
          <a:p>
            <a:pPr lvl="0"/>
            <a:r>
              <a:rPr lang="en-US"/>
              <a:t>FirstName </a:t>
            </a:r>
            <a:r>
              <a:rPr lang="en-US" err="1"/>
              <a:t>LastName</a:t>
            </a:r>
            <a:endParaRPr lang="en-US"/>
          </a:p>
        </p:txBody>
      </p:sp>
      <p:sp>
        <p:nvSpPr>
          <p:cNvPr id="62" name="Text Placeholder 7"/>
          <p:cNvSpPr>
            <a:spLocks noGrp="1"/>
          </p:cNvSpPr>
          <p:nvPr>
            <p:ph type="body" sz="quarter" idx="53" hasCustomPrompt="1"/>
          </p:nvPr>
        </p:nvSpPr>
        <p:spPr>
          <a:xfrm>
            <a:off x="9221968" y="5960963"/>
            <a:ext cx="2345915" cy="630936"/>
          </a:xfrm>
        </p:spPr>
        <p:txBody>
          <a:bodyPr rIns="182880"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800" b="0" i="1" baseline="0">
                <a:solidFill>
                  <a:schemeClr val="tx1"/>
                </a:solidFill>
              </a:defRPr>
            </a:lvl1pPr>
            <a:lvl2pPr marL="457189" indent="0">
              <a:buNone/>
              <a:defRPr sz="1800" b="0" i="1"/>
            </a:lvl2pPr>
            <a:lvl3pPr marL="960067" indent="0">
              <a:buNone/>
              <a:defRPr sz="1800" b="0" i="1"/>
            </a:lvl3pPr>
            <a:lvl4pPr marL="1417245" indent="0">
              <a:buNone/>
              <a:defRPr sz="1800" b="0" i="1"/>
            </a:lvl4pPr>
            <a:lvl5pPr marL="1874423" indent="0">
              <a:buNone/>
              <a:defRPr sz="1800" b="0" i="1"/>
            </a:lvl5pPr>
          </a:lstStyle>
          <a:p>
            <a:pPr lvl="0"/>
            <a:r>
              <a:rPr lang="en-US"/>
              <a:t>Business Title</a:t>
            </a:r>
          </a:p>
        </p:txBody>
      </p:sp>
      <p:sp>
        <p:nvSpPr>
          <p:cNvPr id="63" name="Picture Placeholder 8"/>
          <p:cNvSpPr>
            <a:spLocks noGrp="1"/>
          </p:cNvSpPr>
          <p:nvPr>
            <p:ph type="pic" sz="quarter" idx="54" hasCustomPrompt="1"/>
          </p:nvPr>
        </p:nvSpPr>
        <p:spPr>
          <a:xfrm>
            <a:off x="8197750" y="5439755"/>
            <a:ext cx="914400" cy="1152144"/>
          </a:xfrm>
          <a:solidFill>
            <a:schemeClr val="tx2">
              <a:lumMod val="20000"/>
              <a:lumOff val="80000"/>
            </a:schemeClr>
          </a:solidFill>
        </p:spPr>
        <p:txBody>
          <a:bodyPr lIns="91440" tIns="91440" rIns="91440" bIns="91440">
            <a:norm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headshot</a:t>
            </a:r>
          </a:p>
          <a:p>
            <a:endParaRPr lang="en-US"/>
          </a:p>
        </p:txBody>
      </p:sp>
      <p:sp>
        <p:nvSpPr>
          <p:cNvPr id="3" name="Arrow: Chevron 2">
            <a:extLst>
              <a:ext uri="{FF2B5EF4-FFF2-40B4-BE49-F238E27FC236}">
                <a16:creationId xmlns:a16="http://schemas.microsoft.com/office/drawing/2014/main" id="{36A1CC05-C710-4FBC-BA32-8225F7A2965F}"/>
              </a:ext>
            </a:extLst>
          </p:cNvPr>
          <p:cNvSpPr/>
          <p:nvPr userDrawn="1"/>
        </p:nvSpPr>
        <p:spPr>
          <a:xfrm>
            <a:off x="11349039" y="1463485"/>
            <a:ext cx="269476" cy="438467"/>
          </a:xfrm>
          <a:prstGeom prst="chevron">
            <a:avLst>
              <a:gd name="adj" fmla="val 5804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Arrow: Chevron 45">
            <a:extLst>
              <a:ext uri="{FF2B5EF4-FFF2-40B4-BE49-F238E27FC236}">
                <a16:creationId xmlns:a16="http://schemas.microsoft.com/office/drawing/2014/main" id="{ECE0F0E3-64CF-4B92-BDD4-924F4C21BF3B}"/>
              </a:ext>
            </a:extLst>
          </p:cNvPr>
          <p:cNvSpPr/>
          <p:nvPr userDrawn="1"/>
        </p:nvSpPr>
        <p:spPr>
          <a:xfrm>
            <a:off x="11349039" y="3513198"/>
            <a:ext cx="269476" cy="438467"/>
          </a:xfrm>
          <a:prstGeom prst="chevron">
            <a:avLst>
              <a:gd name="adj" fmla="val 5804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A743DC2-72EB-4CAA-83A1-0FCD42D2168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5524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3156" y="3647138"/>
            <a:ext cx="4850075" cy="923544"/>
          </a:xfrm>
        </p:spPr>
        <p:txBody>
          <a:bodyPr anchor="b">
            <a:noAutofit/>
          </a:bodyPr>
          <a:lstStyle>
            <a:lvl1pPr>
              <a:defRPr sz="3600"/>
            </a:lvl1pPr>
          </a:lstStyle>
          <a:p>
            <a:r>
              <a:rPr lang="en-US"/>
              <a:t>Title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6076949" y="0"/>
            <a:ext cx="6115051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6026870" cy="3429000"/>
          </a:xfrm>
          <a:solidFill>
            <a:schemeClr val="bg2">
              <a:lumMod val="90000"/>
            </a:schemeClr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2" hasCustomPrompt="1"/>
          </p:nvPr>
        </p:nvSpPr>
        <p:spPr>
          <a:xfrm>
            <a:off x="3038475" y="6135623"/>
            <a:ext cx="2421065" cy="265177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189" indent="0">
              <a:buNone/>
              <a:defRPr sz="1600"/>
            </a:lvl2pPr>
            <a:lvl3pPr marL="960067" indent="0">
              <a:buNone/>
              <a:defRPr sz="1600"/>
            </a:lvl3pPr>
            <a:lvl4pPr marL="1417245" indent="0">
              <a:buNone/>
              <a:defRPr sz="1600"/>
            </a:lvl4pPr>
            <a:lvl5pPr marL="1874423" indent="0">
              <a:buNone/>
              <a:defRPr sz="1600"/>
            </a:lvl5pPr>
          </a:lstStyle>
          <a:p>
            <a:pPr lvl="0"/>
            <a:r>
              <a:rPr lang="en-US"/>
              <a:t>MM/DD/YYYY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613156" y="4710763"/>
            <a:ext cx="4851749" cy="301752"/>
          </a:xfrm>
        </p:spPr>
        <p:txBody>
          <a:bodyPr>
            <a:noAutofit/>
          </a:bodyPr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800" b="1">
                <a:solidFill>
                  <a:srgbClr val="009999"/>
                </a:solidFill>
                <a:latin typeface="+mn-lt"/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Subhead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17DE7A-E661-458D-8DE3-DE14284852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68844" y="5230654"/>
            <a:ext cx="2250556" cy="117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9462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OrgChart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356527"/>
            <a:ext cx="12192000" cy="5501473"/>
          </a:xfrm>
          <a:solidFill>
            <a:schemeClr val="tx2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Insert JPG/PNG of org chart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381000"/>
            <a:ext cx="10972800" cy="838200"/>
          </a:xfrm>
        </p:spPr>
        <p:txBody>
          <a:bodyPr anchor="t" anchorCtr="0"/>
          <a:lstStyle>
            <a:lvl1pPr algn="ctr">
              <a:defRPr/>
            </a:lvl1pPr>
          </a:lstStyle>
          <a:p>
            <a:r>
              <a:rPr lang="en-US"/>
              <a:t>Tap to add Master Org Chart title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5CA494C-B8BB-46BC-9D74-144517A8F34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5101771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Slide - Whit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B153D80E-0F93-4F62-9BB7-C8B5671704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9620" y="2957740"/>
            <a:ext cx="1812760" cy="94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6237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go Slide - Blu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740F9B8B-3862-493F-B140-E9306E5FB3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189620" y="2957740"/>
            <a:ext cx="1812760" cy="94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6344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0054A4"/>
                </a:solidFill>
              </a:defRPr>
            </a:lvl1pPr>
          </a:lstStyle>
          <a:p>
            <a:r>
              <a:rPr lang="en-US"/>
              <a:t>Tap to add title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19759" y="1452880"/>
            <a:ext cx="10972165" cy="4871720"/>
          </a:xfrm>
        </p:spPr>
        <p:txBody>
          <a:bodyPr/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267FA74-8E81-4283-AC23-57A04FA8FE52}"/>
              </a:ext>
            </a:extLst>
          </p:cNvPr>
          <p:cNvCxnSpPr>
            <a:cxnSpLocks/>
          </p:cNvCxnSpPr>
          <p:nvPr userDrawn="1"/>
        </p:nvCxnSpPr>
        <p:spPr>
          <a:xfrm flipH="1">
            <a:off x="0" y="685800"/>
            <a:ext cx="514350" cy="0"/>
          </a:xfrm>
          <a:prstGeom prst="line">
            <a:avLst/>
          </a:prstGeom>
          <a:ln w="44450">
            <a:solidFill>
              <a:schemeClr val="accent4"/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157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553200" y="1143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7162800" y="11430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553200" y="1752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7162800" y="17526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553200" y="2362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7162800" y="23622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553200" y="2971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7162800" y="29718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553200" y="3581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7162800" y="35814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553200" y="4191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7162800" y="41910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553200" y="4800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7162800" y="48006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553200" y="5410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7162800" y="5410200"/>
            <a:ext cx="44196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6" hasCustomPrompt="1"/>
          </p:nvPr>
        </p:nvSpPr>
        <p:spPr>
          <a:xfrm>
            <a:off x="0" y="0"/>
            <a:ext cx="6096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pic>
        <p:nvPicPr>
          <p:cNvPr id="26" name="Picture 25" descr="A picture containing kitchenware, night sky&#10;&#10;Description automatically generated">
            <a:extLst>
              <a:ext uri="{FF2B5EF4-FFF2-40B4-BE49-F238E27FC236}">
                <a16:creationId xmlns:a16="http://schemas.microsoft.com/office/drawing/2014/main" id="{387879CF-0CEB-47E1-AAD6-415A709448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29653" y="5291433"/>
            <a:ext cx="7595937" cy="1685334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2F6DD681-70AD-42C9-B143-5C6680E8A14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25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27888" y="1143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1237488" y="11430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627888" y="1752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1237488" y="17526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14" hasCustomPrompt="1"/>
          </p:nvPr>
        </p:nvSpPr>
        <p:spPr>
          <a:xfrm>
            <a:off x="627888" y="2362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5" hasCustomPrompt="1"/>
          </p:nvPr>
        </p:nvSpPr>
        <p:spPr>
          <a:xfrm>
            <a:off x="1237488" y="23622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16" hasCustomPrompt="1"/>
          </p:nvPr>
        </p:nvSpPr>
        <p:spPr>
          <a:xfrm>
            <a:off x="627888" y="29718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18" name="Text Placeholder 4"/>
          <p:cNvSpPr>
            <a:spLocks noGrp="1"/>
          </p:cNvSpPr>
          <p:nvPr>
            <p:ph type="body" sz="quarter" idx="17" hasCustomPrompt="1"/>
          </p:nvPr>
        </p:nvSpPr>
        <p:spPr>
          <a:xfrm>
            <a:off x="1237488" y="29718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27888" y="35814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9" hasCustomPrompt="1"/>
          </p:nvPr>
        </p:nvSpPr>
        <p:spPr>
          <a:xfrm>
            <a:off x="1237488" y="35814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27888" y="41910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1237488" y="41910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3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27888" y="48006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1237488" y="48006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32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27888" y="5410200"/>
            <a:ext cx="533400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1" spc="-151">
                <a:solidFill>
                  <a:schemeClr val="accent4"/>
                </a:solidFill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##</a:t>
            </a:r>
          </a:p>
        </p:txBody>
      </p:sp>
      <p:sp>
        <p:nvSpPr>
          <p:cNvPr id="33" name="Text Placeholder 4"/>
          <p:cNvSpPr>
            <a:spLocks noGrp="1"/>
          </p:cNvSpPr>
          <p:nvPr>
            <p:ph type="body" sz="quarter" idx="25" hasCustomPrompt="1"/>
          </p:nvPr>
        </p:nvSpPr>
        <p:spPr>
          <a:xfrm>
            <a:off x="1237488" y="5410200"/>
            <a:ext cx="4248912" cy="38100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800" b="0" spc="0">
                <a:latin typeface="+mj-lt"/>
              </a:defRPr>
            </a:lvl1pPr>
            <a:lvl2pPr marL="457178" indent="0">
              <a:buNone/>
              <a:defRPr/>
            </a:lvl2pPr>
            <a:lvl3pPr marL="914354" indent="0">
              <a:buNone/>
              <a:defRPr/>
            </a:lvl3pPr>
            <a:lvl4pPr marL="1371532" indent="0">
              <a:buNone/>
              <a:defRPr/>
            </a:lvl4pPr>
            <a:lvl5pPr marL="1828709" indent="0">
              <a:buNone/>
              <a:defRPr/>
            </a:lvl5pPr>
          </a:lstStyle>
          <a:p>
            <a:pPr lvl="0"/>
            <a:r>
              <a:rPr lang="en-US"/>
              <a:t>Section</a:t>
            </a:r>
          </a:p>
        </p:txBody>
      </p:sp>
      <p:sp>
        <p:nvSpPr>
          <p:cNvPr id="25" name="Picture Placeholder 2"/>
          <p:cNvSpPr>
            <a:spLocks noGrp="1"/>
          </p:cNvSpPr>
          <p:nvPr>
            <p:ph type="pic" sz="quarter" idx="26" hasCustomPrompt="1"/>
          </p:nvPr>
        </p:nvSpPr>
        <p:spPr>
          <a:xfrm>
            <a:off x="6096000" y="0"/>
            <a:ext cx="6096000" cy="6858000"/>
          </a:xfrm>
          <a:solidFill>
            <a:schemeClr val="accent1"/>
          </a:solidFill>
        </p:spPr>
        <p:txBody>
          <a:bodyPr lIns="91440" tIns="91440" rIns="91440" bIns="91440"/>
          <a:lstStyle>
            <a:lvl1pPr marL="0" marR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1"/>
                </a:solidFill>
              </a:defRPr>
            </a:lvl1pPr>
          </a:lstStyle>
          <a:p>
            <a:pPr marL="0" marR="0" lvl="0" indent="0" algn="l" defTabSz="914354" rtl="0" eaLnBrk="1" fontAlgn="auto" latinLnBrk="0" hangingPunct="1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Color block or insert photo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4A34FFC-FE98-44FC-BC31-1E30C8D246C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29900" y="5977969"/>
            <a:ext cx="1340658" cy="697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792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838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Tap to add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10972800" cy="48768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Tap to add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785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  <p:sldLayoutId id="2147483704" r:id="rId44"/>
    <p:sldLayoutId id="2147483705" r:id="rId45"/>
    <p:sldLayoutId id="2147483706" r:id="rId46"/>
    <p:sldLayoutId id="2147483707" r:id="rId47"/>
    <p:sldLayoutId id="2147483708" r:id="rId48"/>
    <p:sldLayoutId id="2147483709" r:id="rId49"/>
    <p:sldLayoutId id="2147483710" r:id="rId50"/>
    <p:sldLayoutId id="2147483711" r:id="rId51"/>
    <p:sldLayoutId id="2147483712" r:id="rId52"/>
    <p:sldLayoutId id="2147483713" r:id="rId53"/>
    <p:sldLayoutId id="2147483714" r:id="rId54"/>
    <p:sldLayoutId id="2147483715" r:id="rId55"/>
    <p:sldLayoutId id="2147483716" r:id="rId56"/>
    <p:sldLayoutId id="2147483717" r:id="rId57"/>
    <p:sldLayoutId id="2147483718" r:id="rId58"/>
    <p:sldLayoutId id="2147483719" r:id="rId59"/>
    <p:sldLayoutId id="2147483720" r:id="rId60"/>
    <p:sldLayoutId id="2147483721" r:id="rId61"/>
    <p:sldLayoutId id="2147483722" r:id="rId62"/>
    <p:sldLayoutId id="2147483723" r:id="rId63"/>
    <p:sldLayoutId id="2147483724" r:id="rId64"/>
    <p:sldLayoutId id="2147483725" r:id="rId65"/>
    <p:sldLayoutId id="2147483726" r:id="rId66"/>
    <p:sldLayoutId id="2147483727" r:id="rId67"/>
    <p:sldLayoutId id="2147483728" r:id="rId68"/>
    <p:sldLayoutId id="2147483729" r:id="rId69"/>
    <p:sldLayoutId id="2147483730" r:id="rId70"/>
    <p:sldLayoutId id="2147483731" r:id="rId71"/>
    <p:sldLayoutId id="2147483732" r:id="rId72"/>
    <p:sldLayoutId id="2147483733" r:id="rId73"/>
  </p:sldLayoutIdLst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0054A4"/>
          </a:solidFill>
          <a:latin typeface="+mj-lt"/>
          <a:ea typeface="+mj-ea"/>
          <a:cs typeface="+mj-cs"/>
        </a:defRPr>
      </a:lvl1pPr>
    </p:titleStyle>
    <p:bodyStyle>
      <a:lvl1pPr marL="233357" indent="-233357" algn="l" defTabSz="914354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Clr>
          <a:schemeClr val="accent3"/>
        </a:buClr>
        <a:buFont typeface="Wingdings" panose="05000000000000000000" pitchFamily="2" charset="2"/>
        <a:buChar char="§"/>
        <a:defRPr sz="2400" kern="1200">
          <a:solidFill>
            <a:sysClr val="windowText" lastClr="000000"/>
          </a:solidFill>
          <a:latin typeface="+mj-lt"/>
          <a:ea typeface="+mn-ea"/>
          <a:cs typeface="+mn-cs"/>
        </a:defRPr>
      </a:lvl1pPr>
      <a:lvl2pPr marL="640064" indent="-182875" algn="l" defTabSz="914354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ysClr val="windowText" lastClr="000000"/>
          </a:solidFill>
          <a:latin typeface="+mj-lt"/>
          <a:ea typeface="+mn-ea"/>
          <a:cs typeface="+mn-cs"/>
        </a:defRPr>
      </a:lvl2pPr>
      <a:lvl3pPr marL="1142942" indent="-182875" algn="l" defTabSz="914354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ysClr val="windowText" lastClr="000000"/>
          </a:solidFill>
          <a:latin typeface="+mj-lt"/>
          <a:ea typeface="+mn-ea"/>
          <a:cs typeface="+mn-cs"/>
        </a:defRPr>
      </a:lvl3pPr>
      <a:lvl4pPr marL="1600120" indent="-182875" algn="l" defTabSz="914354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ysClr val="windowText" lastClr="000000"/>
          </a:solidFill>
          <a:latin typeface="+mj-lt"/>
          <a:ea typeface="+mn-ea"/>
          <a:cs typeface="+mn-cs"/>
        </a:defRPr>
      </a:lvl4pPr>
      <a:lvl5pPr marL="2057298" indent="-182875" algn="l" defTabSz="914354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ysClr val="windowText" lastClr="000000"/>
          </a:solidFill>
          <a:latin typeface="+mj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84">
          <p15:clr>
            <a:srgbClr val="F26B43"/>
          </p15:clr>
        </p15:guide>
        <p15:guide id="4" orient="horz" pos="240">
          <p15:clr>
            <a:srgbClr val="F26B43"/>
          </p15:clr>
        </p15:guide>
        <p15:guide id="5" orient="horz" pos="3984">
          <p15:clr>
            <a:srgbClr val="F26B43"/>
          </p15:clr>
        </p15:guide>
        <p15:guide id="6" pos="7296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microsoft.com/office/2018/10/relationships/comments" Target="../comments/modernComment_16A_A6114B9F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F43DFF5-778F-4F5B-8ED4-DE969B827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dirty="0"/>
              <a:t>NDOT Transportation Emissions Reduction Program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CFDAAB6-5C39-40A1-BB28-06409CD549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3219" y="6163299"/>
            <a:ext cx="3894137" cy="173355"/>
          </a:xfrm>
        </p:spPr>
        <p:txBody>
          <a:bodyPr/>
          <a:lstStyle/>
          <a:p>
            <a:pPr algn="l"/>
            <a:r>
              <a:rPr lang="en-US" dirty="0"/>
              <a:t>May 7, 2024</a:t>
            </a:r>
          </a:p>
        </p:txBody>
      </p:sp>
    </p:spTree>
    <p:extLst>
      <p:ext uri="{BB962C8B-B14F-4D97-AF65-F5344CB8AC3E}">
        <p14:creationId xmlns:p14="http://schemas.microsoft.com/office/powerpoint/2010/main" val="2786151327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3"/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Key Themes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67016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402F1F-3540-5B2F-67CB-B43621FF79BE}"/>
              </a:ext>
            </a:extLst>
          </p:cNvPr>
          <p:cNvSpPr/>
          <p:nvPr/>
        </p:nvSpPr>
        <p:spPr>
          <a:xfrm>
            <a:off x="0" y="4541855"/>
            <a:ext cx="7319116" cy="23161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AB1ECEDA-A4FE-43B9-A953-1D7B5094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40211"/>
            <a:ext cx="10972800" cy="838200"/>
          </a:xfrm>
        </p:spPr>
        <p:txBody>
          <a:bodyPr/>
          <a:lstStyle/>
          <a:p>
            <a:r>
              <a:rPr lang="en-US" dirty="0"/>
              <a:t>Key NDOT Themes</a:t>
            </a:r>
          </a:p>
        </p:txBody>
      </p:sp>
      <p:sp>
        <p:nvSpPr>
          <p:cNvPr id="4" name="Google Shape;147;p16">
            <a:extLst>
              <a:ext uri="{FF2B5EF4-FFF2-40B4-BE49-F238E27FC236}">
                <a16:creationId xmlns:a16="http://schemas.microsoft.com/office/drawing/2014/main" id="{18B0B0AB-2489-3ED1-8840-2791391D7306}"/>
              </a:ext>
            </a:extLst>
          </p:cNvPr>
          <p:cNvSpPr/>
          <p:nvPr/>
        </p:nvSpPr>
        <p:spPr>
          <a:xfrm rot="5400000">
            <a:off x="748632" y="1216870"/>
            <a:ext cx="2614771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sp>
        <p:nvSpPr>
          <p:cNvPr id="5" name="Google Shape;149;p16">
            <a:extLst>
              <a:ext uri="{FF2B5EF4-FFF2-40B4-BE49-F238E27FC236}">
                <a16:creationId xmlns:a16="http://schemas.microsoft.com/office/drawing/2014/main" id="{76A78C94-096C-7A06-148F-1D56074A0563}"/>
              </a:ext>
            </a:extLst>
          </p:cNvPr>
          <p:cNvSpPr txBox="1"/>
          <p:nvPr/>
        </p:nvSpPr>
        <p:spPr>
          <a:xfrm>
            <a:off x="938398" y="1741783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Efficiency</a:t>
            </a:r>
          </a:p>
        </p:txBody>
      </p:sp>
      <p:grpSp>
        <p:nvGrpSpPr>
          <p:cNvPr id="6" name="Google Shape;150;p16">
            <a:extLst>
              <a:ext uri="{FF2B5EF4-FFF2-40B4-BE49-F238E27FC236}">
                <a16:creationId xmlns:a16="http://schemas.microsoft.com/office/drawing/2014/main" id="{FD4957E5-9CE3-740B-929F-DECFC4FCB45A}"/>
              </a:ext>
            </a:extLst>
          </p:cNvPr>
          <p:cNvGrpSpPr/>
          <p:nvPr/>
        </p:nvGrpSpPr>
        <p:grpSpPr>
          <a:xfrm>
            <a:off x="1588831" y="955883"/>
            <a:ext cx="914400" cy="896112"/>
            <a:chOff x="1756425" y="3417125"/>
            <a:chExt cx="1405900" cy="1086723"/>
          </a:xfrm>
          <a:solidFill>
            <a:srgbClr val="009999"/>
          </a:solidFill>
        </p:grpSpPr>
        <p:sp>
          <p:nvSpPr>
            <p:cNvPr id="7" name="Google Shape;151;p16">
              <a:extLst>
                <a:ext uri="{FF2B5EF4-FFF2-40B4-BE49-F238E27FC236}">
                  <a16:creationId xmlns:a16="http://schemas.microsoft.com/office/drawing/2014/main" id="{87070757-5739-2609-4F3A-8754F51D1DDB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8" name="Google Shape;152;p16">
              <a:extLst>
                <a:ext uri="{FF2B5EF4-FFF2-40B4-BE49-F238E27FC236}">
                  <a16:creationId xmlns:a16="http://schemas.microsoft.com/office/drawing/2014/main" id="{06863E05-1031-A812-6A69-8B5613BE480D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9" name="Google Shape;157;p16">
            <a:extLst>
              <a:ext uri="{FF2B5EF4-FFF2-40B4-BE49-F238E27FC236}">
                <a16:creationId xmlns:a16="http://schemas.microsoft.com/office/drawing/2014/main" id="{24C68F9B-1DFE-90B2-5765-A667A45D19F2}"/>
              </a:ext>
            </a:extLst>
          </p:cNvPr>
          <p:cNvSpPr/>
          <p:nvPr/>
        </p:nvSpPr>
        <p:spPr>
          <a:xfrm rot="5400000">
            <a:off x="3565500" y="1216870"/>
            <a:ext cx="2614770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0" name="Google Shape;160;p16">
            <a:extLst>
              <a:ext uri="{FF2B5EF4-FFF2-40B4-BE49-F238E27FC236}">
                <a16:creationId xmlns:a16="http://schemas.microsoft.com/office/drawing/2014/main" id="{943C6B02-ED9F-3730-D0DF-EBFA92E94F25}"/>
              </a:ext>
            </a:extLst>
          </p:cNvPr>
          <p:cNvGrpSpPr/>
          <p:nvPr/>
        </p:nvGrpSpPr>
        <p:grpSpPr>
          <a:xfrm>
            <a:off x="4387618" y="965677"/>
            <a:ext cx="914400" cy="896112"/>
            <a:chOff x="1756425" y="3417125"/>
            <a:chExt cx="1405900" cy="1086723"/>
          </a:xfrm>
          <a:solidFill>
            <a:srgbClr val="C00000"/>
          </a:solidFill>
        </p:grpSpPr>
        <p:sp>
          <p:nvSpPr>
            <p:cNvPr id="11" name="Google Shape;161;p16">
              <a:extLst>
                <a:ext uri="{FF2B5EF4-FFF2-40B4-BE49-F238E27FC236}">
                  <a16:creationId xmlns:a16="http://schemas.microsoft.com/office/drawing/2014/main" id="{4295E4D1-DE9F-EE66-A468-3EF12FDA1175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2" name="Google Shape;162;p16">
              <a:extLst>
                <a:ext uri="{FF2B5EF4-FFF2-40B4-BE49-F238E27FC236}">
                  <a16:creationId xmlns:a16="http://schemas.microsoft.com/office/drawing/2014/main" id="{131485AA-1634-F5C9-A32C-C5A86258F8C4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3" name="Google Shape;167;p16">
            <a:extLst>
              <a:ext uri="{FF2B5EF4-FFF2-40B4-BE49-F238E27FC236}">
                <a16:creationId xmlns:a16="http://schemas.microsoft.com/office/drawing/2014/main" id="{A24143AD-B3C7-A205-89A5-62C84C5799B4}"/>
              </a:ext>
            </a:extLst>
          </p:cNvPr>
          <p:cNvSpPr/>
          <p:nvPr/>
        </p:nvSpPr>
        <p:spPr>
          <a:xfrm rot="5400000">
            <a:off x="6382367" y="1216869"/>
            <a:ext cx="2614768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4" name="Google Shape;170;p16">
            <a:extLst>
              <a:ext uri="{FF2B5EF4-FFF2-40B4-BE49-F238E27FC236}">
                <a16:creationId xmlns:a16="http://schemas.microsoft.com/office/drawing/2014/main" id="{7F606B6A-E93E-F3C9-7967-1767AAC4ECF4}"/>
              </a:ext>
            </a:extLst>
          </p:cNvPr>
          <p:cNvGrpSpPr/>
          <p:nvPr/>
        </p:nvGrpSpPr>
        <p:grpSpPr>
          <a:xfrm>
            <a:off x="7207788" y="965194"/>
            <a:ext cx="911097" cy="898081"/>
            <a:chOff x="1756425" y="3417125"/>
            <a:chExt cx="1405900" cy="1086723"/>
          </a:xfrm>
          <a:solidFill>
            <a:srgbClr val="6575FE"/>
          </a:solidFill>
        </p:grpSpPr>
        <p:sp>
          <p:nvSpPr>
            <p:cNvPr id="15" name="Google Shape;171;p16">
              <a:extLst>
                <a:ext uri="{FF2B5EF4-FFF2-40B4-BE49-F238E27FC236}">
                  <a16:creationId xmlns:a16="http://schemas.microsoft.com/office/drawing/2014/main" id="{EB1916F7-0DE7-5BAA-20B3-55E91461024D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16" name="Google Shape;172;p16">
              <a:extLst>
                <a:ext uri="{FF2B5EF4-FFF2-40B4-BE49-F238E27FC236}">
                  <a16:creationId xmlns:a16="http://schemas.microsoft.com/office/drawing/2014/main" id="{BFA0FDED-C6A6-724F-D106-1E96EB430318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18" name="Google Shape;177;p16">
            <a:extLst>
              <a:ext uri="{FF2B5EF4-FFF2-40B4-BE49-F238E27FC236}">
                <a16:creationId xmlns:a16="http://schemas.microsoft.com/office/drawing/2014/main" id="{D50FECDB-0C06-7EC8-FAD6-B4B2C9313158}"/>
              </a:ext>
            </a:extLst>
          </p:cNvPr>
          <p:cNvSpPr/>
          <p:nvPr/>
        </p:nvSpPr>
        <p:spPr>
          <a:xfrm rot="5400000">
            <a:off x="9199233" y="1216870"/>
            <a:ext cx="2614770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19" name="Google Shape;180;p16">
            <a:extLst>
              <a:ext uri="{FF2B5EF4-FFF2-40B4-BE49-F238E27FC236}">
                <a16:creationId xmlns:a16="http://schemas.microsoft.com/office/drawing/2014/main" id="{696C30CF-BC1E-A72E-A0DE-284AF902E2F9}"/>
              </a:ext>
            </a:extLst>
          </p:cNvPr>
          <p:cNvGrpSpPr/>
          <p:nvPr/>
        </p:nvGrpSpPr>
        <p:grpSpPr>
          <a:xfrm>
            <a:off x="9987432" y="955883"/>
            <a:ext cx="911161" cy="898081"/>
            <a:chOff x="1756425" y="3417125"/>
            <a:chExt cx="1405900" cy="1086723"/>
          </a:xfrm>
          <a:solidFill>
            <a:srgbClr val="FFC000"/>
          </a:solidFill>
        </p:grpSpPr>
        <p:sp>
          <p:nvSpPr>
            <p:cNvPr id="20" name="Google Shape;181;p16">
              <a:extLst>
                <a:ext uri="{FF2B5EF4-FFF2-40B4-BE49-F238E27FC236}">
                  <a16:creationId xmlns:a16="http://schemas.microsoft.com/office/drawing/2014/main" id="{91BB163C-8E4F-5BF2-581A-EDE070701813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1" name="Google Shape;182;p16">
              <a:extLst>
                <a:ext uri="{FF2B5EF4-FFF2-40B4-BE49-F238E27FC236}">
                  <a16:creationId xmlns:a16="http://schemas.microsoft.com/office/drawing/2014/main" id="{859A0A0E-913D-B4B1-0C53-1B4D3CB1C146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22" name="Google Shape;157;p16">
            <a:extLst>
              <a:ext uri="{FF2B5EF4-FFF2-40B4-BE49-F238E27FC236}">
                <a16:creationId xmlns:a16="http://schemas.microsoft.com/office/drawing/2014/main" id="{CAED595A-8393-24C0-55D3-F70012720863}"/>
              </a:ext>
            </a:extLst>
          </p:cNvPr>
          <p:cNvSpPr/>
          <p:nvPr/>
        </p:nvSpPr>
        <p:spPr>
          <a:xfrm rot="5400000">
            <a:off x="1657998" y="3970185"/>
            <a:ext cx="2614769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3" name="Google Shape;160;p16">
            <a:extLst>
              <a:ext uri="{FF2B5EF4-FFF2-40B4-BE49-F238E27FC236}">
                <a16:creationId xmlns:a16="http://schemas.microsoft.com/office/drawing/2014/main" id="{848B4986-A264-D9F9-E4CF-08B43F8CEA0C}"/>
              </a:ext>
            </a:extLst>
          </p:cNvPr>
          <p:cNvGrpSpPr/>
          <p:nvPr/>
        </p:nvGrpSpPr>
        <p:grpSpPr>
          <a:xfrm>
            <a:off x="2498096" y="3695447"/>
            <a:ext cx="914400" cy="896112"/>
            <a:chOff x="1756425" y="3417125"/>
            <a:chExt cx="1405900" cy="1086723"/>
          </a:xfrm>
          <a:solidFill>
            <a:srgbClr val="FF8C05"/>
          </a:solidFill>
        </p:grpSpPr>
        <p:sp>
          <p:nvSpPr>
            <p:cNvPr id="24" name="Google Shape;161;p16">
              <a:extLst>
                <a:ext uri="{FF2B5EF4-FFF2-40B4-BE49-F238E27FC236}">
                  <a16:creationId xmlns:a16="http://schemas.microsoft.com/office/drawing/2014/main" id="{60331500-D938-1316-7EEC-63735CAB03BC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5" name="Google Shape;162;p16">
              <a:extLst>
                <a:ext uri="{FF2B5EF4-FFF2-40B4-BE49-F238E27FC236}">
                  <a16:creationId xmlns:a16="http://schemas.microsoft.com/office/drawing/2014/main" id="{BAF4BB36-4F6D-D2C5-F24B-ECEA2418965D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26" name="Google Shape;167;p16">
            <a:extLst>
              <a:ext uri="{FF2B5EF4-FFF2-40B4-BE49-F238E27FC236}">
                <a16:creationId xmlns:a16="http://schemas.microsoft.com/office/drawing/2014/main" id="{CA9D9FB2-6E9C-A67E-A05D-10CD510ACA8B}"/>
              </a:ext>
            </a:extLst>
          </p:cNvPr>
          <p:cNvSpPr/>
          <p:nvPr/>
        </p:nvSpPr>
        <p:spPr>
          <a:xfrm rot="5400000">
            <a:off x="4474864" y="3970184"/>
            <a:ext cx="2614769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27" name="Google Shape;170;p16">
            <a:extLst>
              <a:ext uri="{FF2B5EF4-FFF2-40B4-BE49-F238E27FC236}">
                <a16:creationId xmlns:a16="http://schemas.microsoft.com/office/drawing/2014/main" id="{21547E0D-75C6-FAFD-3EE3-966F3533F7F4}"/>
              </a:ext>
            </a:extLst>
          </p:cNvPr>
          <p:cNvGrpSpPr/>
          <p:nvPr/>
        </p:nvGrpSpPr>
        <p:grpSpPr>
          <a:xfrm>
            <a:off x="5261417" y="3718510"/>
            <a:ext cx="911097" cy="898081"/>
            <a:chOff x="1756425" y="3417125"/>
            <a:chExt cx="1405900" cy="1086723"/>
          </a:xfrm>
          <a:solidFill>
            <a:srgbClr val="00B050"/>
          </a:solidFill>
        </p:grpSpPr>
        <p:sp>
          <p:nvSpPr>
            <p:cNvPr id="28" name="Google Shape;171;p16">
              <a:extLst>
                <a:ext uri="{FF2B5EF4-FFF2-40B4-BE49-F238E27FC236}">
                  <a16:creationId xmlns:a16="http://schemas.microsoft.com/office/drawing/2014/main" id="{4441E337-ABDA-9AB9-B214-1106147BDA2A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29" name="Google Shape;172;p16">
              <a:extLst>
                <a:ext uri="{FF2B5EF4-FFF2-40B4-BE49-F238E27FC236}">
                  <a16:creationId xmlns:a16="http://schemas.microsoft.com/office/drawing/2014/main" id="{F62235D3-44DF-B850-7EBF-22584B262E83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30" name="Google Shape;177;p16">
            <a:extLst>
              <a:ext uri="{FF2B5EF4-FFF2-40B4-BE49-F238E27FC236}">
                <a16:creationId xmlns:a16="http://schemas.microsoft.com/office/drawing/2014/main" id="{3A22393F-DC6F-4CDD-CEBE-A89505CB9A50}"/>
              </a:ext>
            </a:extLst>
          </p:cNvPr>
          <p:cNvSpPr/>
          <p:nvPr/>
        </p:nvSpPr>
        <p:spPr>
          <a:xfrm rot="5400000">
            <a:off x="7291731" y="3970187"/>
            <a:ext cx="2614770" cy="2560000"/>
          </a:xfrm>
          <a:prstGeom prst="homePlate">
            <a:avLst>
              <a:gd name="adj" fmla="val 36937"/>
            </a:avLst>
          </a:prstGeom>
          <a:solidFill>
            <a:srgbClr val="000000">
              <a:alpha val="8240"/>
            </a:srgbClr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grpSp>
        <p:nvGrpSpPr>
          <p:cNvPr id="31" name="Google Shape;180;p16">
            <a:extLst>
              <a:ext uri="{FF2B5EF4-FFF2-40B4-BE49-F238E27FC236}">
                <a16:creationId xmlns:a16="http://schemas.microsoft.com/office/drawing/2014/main" id="{794085BA-CDBD-5C2D-E048-55853BC20062}"/>
              </a:ext>
            </a:extLst>
          </p:cNvPr>
          <p:cNvGrpSpPr/>
          <p:nvPr/>
        </p:nvGrpSpPr>
        <p:grpSpPr>
          <a:xfrm>
            <a:off x="8117089" y="3718510"/>
            <a:ext cx="911161" cy="898081"/>
            <a:chOff x="1756425" y="3417125"/>
            <a:chExt cx="1405900" cy="1086723"/>
          </a:xfrm>
          <a:solidFill>
            <a:srgbClr val="0092D7"/>
          </a:solidFill>
        </p:grpSpPr>
        <p:sp>
          <p:nvSpPr>
            <p:cNvPr id="96" name="Google Shape;181;p16">
              <a:extLst>
                <a:ext uri="{FF2B5EF4-FFF2-40B4-BE49-F238E27FC236}">
                  <a16:creationId xmlns:a16="http://schemas.microsoft.com/office/drawing/2014/main" id="{FB18FD86-2000-5B75-791C-0466699112CD}"/>
                </a:ext>
              </a:extLst>
            </p:cNvPr>
            <p:cNvSpPr/>
            <p:nvPr/>
          </p:nvSpPr>
          <p:spPr>
            <a:xfrm rot="10800000">
              <a:off x="1756425" y="4032248"/>
              <a:ext cx="1405800" cy="471600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Montserrat Medium"/>
                <a:ea typeface="Montserrat Medium"/>
                <a:cs typeface="Montserrat Medium"/>
                <a:sym typeface="Montserrat Medium"/>
              </a:endParaRPr>
            </a:p>
          </p:txBody>
        </p:sp>
        <p:sp>
          <p:nvSpPr>
            <p:cNvPr id="97" name="Google Shape;182;p16">
              <a:extLst>
                <a:ext uri="{FF2B5EF4-FFF2-40B4-BE49-F238E27FC236}">
                  <a16:creationId xmlns:a16="http://schemas.microsoft.com/office/drawing/2014/main" id="{A40C45C2-1EAD-7528-4B7B-75D17FAE16C6}"/>
                </a:ext>
              </a:extLst>
            </p:cNvPr>
            <p:cNvSpPr/>
            <p:nvPr/>
          </p:nvSpPr>
          <p:spPr>
            <a:xfrm>
              <a:off x="1756525" y="3417125"/>
              <a:ext cx="1405800" cy="629100"/>
            </a:xfrm>
            <a:prstGeom prst="round2SameRect">
              <a:avLst>
                <a:gd name="adj1" fmla="val 0"/>
                <a:gd name="adj2" fmla="val 0"/>
              </a:avLst>
            </a:prstGeom>
            <a:grpFill/>
            <a:ln>
              <a:noFill/>
            </a:ln>
          </p:spPr>
          <p:txBody>
            <a:bodyPr spcFirstLastPara="1" wrap="square" lIns="121900" tIns="121900" rIns="121900" bIns="121900" anchor="b" anchorCtr="0">
              <a:noAutofit/>
            </a:bodyPr>
            <a:lstStyle/>
            <a:p>
              <a:pPr algn="ctr" defTabSz="1219170">
                <a:buClr>
                  <a:srgbClr val="000000"/>
                </a:buClr>
              </a:pPr>
              <a:endParaRPr sz="2133" kern="0">
                <a:solidFill>
                  <a:srgbClr val="000000"/>
                </a:solidFill>
                <a:latin typeface="Montserrat SemiBold"/>
                <a:ea typeface="Montserrat SemiBold"/>
                <a:cs typeface="Montserrat SemiBold"/>
                <a:sym typeface="Montserrat SemiBold"/>
              </a:endParaRPr>
            </a:p>
          </p:txBody>
        </p:sp>
      </p:grpSp>
      <p:sp>
        <p:nvSpPr>
          <p:cNvPr id="98" name="Google Shape;149;p16">
            <a:extLst>
              <a:ext uri="{FF2B5EF4-FFF2-40B4-BE49-F238E27FC236}">
                <a16:creationId xmlns:a16="http://schemas.microsoft.com/office/drawing/2014/main" id="{C1A9AD0F-7FCE-3BD6-02A9-58B2B0A9921B}"/>
              </a:ext>
            </a:extLst>
          </p:cNvPr>
          <p:cNvSpPr txBox="1"/>
          <p:nvPr/>
        </p:nvSpPr>
        <p:spPr>
          <a:xfrm>
            <a:off x="3737185" y="1948487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Construction Management</a:t>
            </a:r>
          </a:p>
        </p:txBody>
      </p:sp>
      <p:sp>
        <p:nvSpPr>
          <p:cNvPr id="99" name="Google Shape;149;p16">
            <a:extLst>
              <a:ext uri="{FF2B5EF4-FFF2-40B4-BE49-F238E27FC236}">
                <a16:creationId xmlns:a16="http://schemas.microsoft.com/office/drawing/2014/main" id="{BF5189A9-60BB-E8C9-C396-5074B8B7E922}"/>
              </a:ext>
            </a:extLst>
          </p:cNvPr>
          <p:cNvSpPr txBox="1"/>
          <p:nvPr/>
        </p:nvSpPr>
        <p:spPr>
          <a:xfrm>
            <a:off x="6555704" y="1941357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Energy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Diversification</a:t>
            </a:r>
          </a:p>
        </p:txBody>
      </p:sp>
      <p:sp>
        <p:nvSpPr>
          <p:cNvPr id="100" name="Google Shape;149;p16">
            <a:extLst>
              <a:ext uri="{FF2B5EF4-FFF2-40B4-BE49-F238E27FC236}">
                <a16:creationId xmlns:a16="http://schemas.microsoft.com/office/drawing/2014/main" id="{EDDFAF01-22F6-A939-97BC-B5808377B7D2}"/>
              </a:ext>
            </a:extLst>
          </p:cNvPr>
          <p:cNvSpPr txBox="1"/>
          <p:nvPr/>
        </p:nvSpPr>
        <p:spPr>
          <a:xfrm>
            <a:off x="9349931" y="1934632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Multimodal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Mobility</a:t>
            </a:r>
          </a:p>
        </p:txBody>
      </p:sp>
      <p:sp>
        <p:nvSpPr>
          <p:cNvPr id="101" name="Google Shape;149;p16">
            <a:extLst>
              <a:ext uri="{FF2B5EF4-FFF2-40B4-BE49-F238E27FC236}">
                <a16:creationId xmlns:a16="http://schemas.microsoft.com/office/drawing/2014/main" id="{2D72D79C-1037-7D7E-1564-BA9794CA87BF}"/>
              </a:ext>
            </a:extLst>
          </p:cNvPr>
          <p:cNvSpPr txBox="1"/>
          <p:nvPr/>
        </p:nvSpPr>
        <p:spPr>
          <a:xfrm>
            <a:off x="1857715" y="4672226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Process </a:t>
            </a: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Enhancement</a:t>
            </a:r>
          </a:p>
        </p:txBody>
      </p:sp>
      <p:sp>
        <p:nvSpPr>
          <p:cNvPr id="102" name="Google Shape;149;p16">
            <a:extLst>
              <a:ext uri="{FF2B5EF4-FFF2-40B4-BE49-F238E27FC236}">
                <a16:creationId xmlns:a16="http://schemas.microsoft.com/office/drawing/2014/main" id="{075BFEE0-394A-BD17-3541-BFC398F96E30}"/>
              </a:ext>
            </a:extLst>
          </p:cNvPr>
          <p:cNvSpPr txBox="1"/>
          <p:nvPr/>
        </p:nvSpPr>
        <p:spPr>
          <a:xfrm>
            <a:off x="4601936" y="4672226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Partnership and Collaboration</a:t>
            </a:r>
          </a:p>
        </p:txBody>
      </p:sp>
      <p:sp>
        <p:nvSpPr>
          <p:cNvPr id="103" name="Google Shape;149;p16">
            <a:extLst>
              <a:ext uri="{FF2B5EF4-FFF2-40B4-BE49-F238E27FC236}">
                <a16:creationId xmlns:a16="http://schemas.microsoft.com/office/drawing/2014/main" id="{3F13B9A2-4DF0-1291-B5F8-6038F18FC41B}"/>
              </a:ext>
            </a:extLst>
          </p:cNvPr>
          <p:cNvSpPr txBox="1"/>
          <p:nvPr/>
        </p:nvSpPr>
        <p:spPr>
          <a:xfrm>
            <a:off x="7530961" y="4697260"/>
            <a:ext cx="2215200" cy="5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Autofit/>
          </a:bodyPr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Congestion Management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79168144-134D-F223-EEE2-8139B8BE0C3A}"/>
              </a:ext>
            </a:extLst>
          </p:cNvPr>
          <p:cNvSpPr txBox="1"/>
          <p:nvPr/>
        </p:nvSpPr>
        <p:spPr>
          <a:xfrm>
            <a:off x="725002" y="2302378"/>
            <a:ext cx="25571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Implement measures across the transportation sector to improve fuel efficiency and optimize energy usage.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ctr"/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9CCF52BA-89F7-EFDF-4956-7092F1FCA517}"/>
              </a:ext>
            </a:extLst>
          </p:cNvPr>
          <p:cNvSpPr txBox="1"/>
          <p:nvPr/>
        </p:nvSpPr>
        <p:spPr>
          <a:xfrm>
            <a:off x="3574586" y="2331275"/>
            <a:ext cx="255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Incorporate sustainable practices and strategies into the construction of transportation infrastructure.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A2BD7FB6-694A-FBDF-854E-AB9CF7D721DD}"/>
              </a:ext>
            </a:extLst>
          </p:cNvPr>
          <p:cNvSpPr txBox="1"/>
          <p:nvPr/>
        </p:nvSpPr>
        <p:spPr>
          <a:xfrm>
            <a:off x="6438943" y="2351842"/>
            <a:ext cx="255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Transition to a wider range of renewable and low-carbon energy sources to reduce reliance on fossil fuels.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03A859F6-3115-80EC-4991-EBB2723F0A2C}"/>
              </a:ext>
            </a:extLst>
          </p:cNvPr>
          <p:cNvSpPr txBox="1"/>
          <p:nvPr/>
        </p:nvSpPr>
        <p:spPr>
          <a:xfrm>
            <a:off x="9216740" y="2351842"/>
            <a:ext cx="24511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Develop an integrated transportation system with a focus on low-carbon transportation modes.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B0B04FDB-C7D8-4C44-F0DE-DC6CF2C34F5D}"/>
              </a:ext>
            </a:extLst>
          </p:cNvPr>
          <p:cNvSpPr txBox="1"/>
          <p:nvPr/>
        </p:nvSpPr>
        <p:spPr>
          <a:xfrm>
            <a:off x="1955498" y="5044230"/>
            <a:ext cx="21231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Improve business processes and procedures to enable the adoption of sustainable practices that minimize environmental impacts.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53B61057-FCE8-3C23-4660-F469A8BB5910}"/>
              </a:ext>
            </a:extLst>
          </p:cNvPr>
          <p:cNvSpPr txBox="1"/>
          <p:nvPr/>
        </p:nvSpPr>
        <p:spPr>
          <a:xfrm>
            <a:off x="4490256" y="5160683"/>
            <a:ext cx="2557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Foster alliances and collaborations among stakeholders to achieve carbon reduction goals.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99CAFD7B-541A-F13F-E0C5-AFE6D5F54CF6}"/>
              </a:ext>
            </a:extLst>
          </p:cNvPr>
          <p:cNvSpPr txBox="1"/>
          <p:nvPr/>
        </p:nvSpPr>
        <p:spPr>
          <a:xfrm>
            <a:off x="7333533" y="5148878"/>
            <a:ext cx="2557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Address traffic congestion and improve traffic flow to promote a more sustainable transportation system.</a:t>
            </a:r>
            <a:endParaRPr lang="en-US" sz="12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793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12D12CA-BAD5-4369-8627-4DDE24FD6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875" y="381000"/>
            <a:ext cx="10972800" cy="838200"/>
          </a:xfrm>
        </p:spPr>
        <p:txBody>
          <a:bodyPr/>
          <a:lstStyle/>
          <a:p>
            <a:r>
              <a:rPr lang="en-US" dirty="0"/>
              <a:t>Federal Goals Versus NDOT Themes</a:t>
            </a:r>
          </a:p>
        </p:txBody>
      </p:sp>
      <p:graphicFrame>
        <p:nvGraphicFramePr>
          <p:cNvPr id="67" name="Table 66">
            <a:extLst>
              <a:ext uri="{FF2B5EF4-FFF2-40B4-BE49-F238E27FC236}">
                <a16:creationId xmlns:a16="http://schemas.microsoft.com/office/drawing/2014/main" id="{EC92F555-9F0F-7A55-64DE-0F2BD033AC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859580"/>
              </p:ext>
            </p:extLst>
          </p:nvPr>
        </p:nvGraphicFramePr>
        <p:xfrm>
          <a:off x="700755" y="1751888"/>
          <a:ext cx="9995820" cy="3739273"/>
        </p:xfrm>
        <a:graphic>
          <a:graphicData uri="http://schemas.openxmlformats.org/drawingml/2006/table">
            <a:tbl>
              <a:tblPr firstRow="1" firstCol="1" bandRow="1"/>
              <a:tblGrid>
                <a:gridCol w="2123869">
                  <a:extLst>
                    <a:ext uri="{9D8B030D-6E8A-4147-A177-3AD203B41FA5}">
                      <a16:colId xmlns:a16="http://schemas.microsoft.com/office/drawing/2014/main" val="2665992793"/>
                    </a:ext>
                  </a:extLst>
                </a:gridCol>
                <a:gridCol w="2573971">
                  <a:extLst>
                    <a:ext uri="{9D8B030D-6E8A-4147-A177-3AD203B41FA5}">
                      <a16:colId xmlns:a16="http://schemas.microsoft.com/office/drawing/2014/main" val="427329242"/>
                    </a:ext>
                  </a:extLst>
                </a:gridCol>
                <a:gridCol w="2648990">
                  <a:extLst>
                    <a:ext uri="{9D8B030D-6E8A-4147-A177-3AD203B41FA5}">
                      <a16:colId xmlns:a16="http://schemas.microsoft.com/office/drawing/2014/main" val="2749413381"/>
                    </a:ext>
                  </a:extLst>
                </a:gridCol>
                <a:gridCol w="2648990">
                  <a:extLst>
                    <a:ext uri="{9D8B030D-6E8A-4147-A177-3AD203B41FA5}">
                      <a16:colId xmlns:a16="http://schemas.microsoft.com/office/drawing/2014/main" val="2319209227"/>
                    </a:ext>
                  </a:extLst>
                </a:gridCol>
              </a:tblGrid>
              <a:tr h="222336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Federal Goals</a:t>
                      </a:r>
                      <a:endParaRPr lang="en-US" sz="16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262626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Reduce traffic congestion by facilitating the use of alternatives to single-occupant vehicle trips.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262626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 approaches to the construction of transportation assets that result in lower transportation emissions as compared to existing approaches.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262626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Facilitate the use of vehicles or modes of travel that result in lower transportation emissions per person-mile traveled as compared to existing vehicles and modes.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71528641"/>
                  </a:ext>
                </a:extLst>
              </a:tr>
              <a:tr h="378976"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NDOT Themes</a:t>
                      </a:r>
                      <a:endParaRPr lang="en-US" sz="16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3">
                  <a:txBody>
                    <a:bodyPr/>
                    <a:lstStyle/>
                    <a:p>
                      <a:pPr marL="0" marR="36576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 Enhancement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8C0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0924421"/>
                  </a:ext>
                </a:extLst>
              </a:tr>
              <a:tr h="378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36576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Partnership and Collaboration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6052486"/>
                  </a:ext>
                </a:extLst>
              </a:tr>
              <a:tr h="378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Congestion Management</a:t>
                      </a:r>
                      <a:endParaRPr lang="en-US" sz="12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2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Management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Efficiency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99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638718"/>
                  </a:ext>
                </a:extLst>
              </a:tr>
              <a:tr h="3789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404040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Energy Diversification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575F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Segoe UI" panose="020B0502040204020203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Multimodal Mobility</a:t>
                      </a:r>
                      <a:endParaRPr lang="en-US" sz="14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B90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461616"/>
                  </a:ext>
                </a:extLst>
              </a:tr>
            </a:tbl>
          </a:graphicData>
        </a:graphic>
      </p:graphicFrame>
      <p:sp>
        <p:nvSpPr>
          <p:cNvPr id="75" name="Rectangle 34">
            <a:extLst>
              <a:ext uri="{FF2B5EF4-FFF2-40B4-BE49-F238E27FC236}">
                <a16:creationId xmlns:a16="http://schemas.microsoft.com/office/drawing/2014/main" id="{BE85D0C7-2CA7-C922-BEB4-613BA11F29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1051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6" name="Rectangle 35">
            <a:extLst>
              <a:ext uri="{FF2B5EF4-FFF2-40B4-BE49-F238E27FC236}">
                <a16:creationId xmlns:a16="http://schemas.microsoft.com/office/drawing/2014/main" id="{9AEA437A-8DB5-D8AC-C211-EDFE57CD0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5623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7" name="Rectangle 36">
            <a:extLst>
              <a:ext uri="{FF2B5EF4-FFF2-40B4-BE49-F238E27FC236}">
                <a16:creationId xmlns:a16="http://schemas.microsoft.com/office/drawing/2014/main" id="{E8F75818-682A-DBEB-A2DE-0449B73B36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790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8" name="Rectangle 37">
            <a:extLst>
              <a:ext uri="{FF2B5EF4-FFF2-40B4-BE49-F238E27FC236}">
                <a16:creationId xmlns:a16="http://schemas.microsoft.com/office/drawing/2014/main" id="{5F1FB809-23E5-55FB-5777-775771751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7909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0" name="Rectangle 39">
            <a:extLst>
              <a:ext uri="{FF2B5EF4-FFF2-40B4-BE49-F238E27FC236}">
                <a16:creationId xmlns:a16="http://schemas.microsoft.com/office/drawing/2014/main" id="{04C32780-98E3-365E-9100-311312CB4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2175" y="35623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489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Strategies/Project Examples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217273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B1ECEDA-A4FE-43B9-A953-1D7B5094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45" y="374894"/>
            <a:ext cx="10972800" cy="838200"/>
          </a:xfrm>
        </p:spPr>
        <p:txBody>
          <a:bodyPr/>
          <a:lstStyle/>
          <a:p>
            <a:r>
              <a:rPr lang="en-US" dirty="0"/>
              <a:t>Strategies/Project Examples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1E01D6-7443-3742-C6AF-23A49D8C2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2998907"/>
              </p:ext>
            </p:extLst>
          </p:nvPr>
        </p:nvGraphicFramePr>
        <p:xfrm>
          <a:off x="1190535" y="1286359"/>
          <a:ext cx="9639652" cy="4434676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476132">
                  <a:extLst>
                    <a:ext uri="{9D8B030D-6E8A-4147-A177-3AD203B41FA5}">
                      <a16:colId xmlns:a16="http://schemas.microsoft.com/office/drawing/2014/main" val="713022988"/>
                    </a:ext>
                  </a:extLst>
                </a:gridCol>
                <a:gridCol w="2024197">
                  <a:extLst>
                    <a:ext uri="{9D8B030D-6E8A-4147-A177-3AD203B41FA5}">
                      <a16:colId xmlns:a16="http://schemas.microsoft.com/office/drawing/2014/main" val="21521625"/>
                    </a:ext>
                  </a:extLst>
                </a:gridCol>
                <a:gridCol w="6139323">
                  <a:extLst>
                    <a:ext uri="{9D8B030D-6E8A-4147-A177-3AD203B41FA5}">
                      <a16:colId xmlns:a16="http://schemas.microsoft.com/office/drawing/2014/main" val="382608960"/>
                    </a:ext>
                  </a:extLst>
                </a:gridCol>
              </a:tblGrid>
              <a:tr h="411381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Theme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Tier 1 Strategies 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Tier 1 Project Examples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59822562"/>
                  </a:ext>
                </a:extLst>
              </a:tr>
              <a:tr h="450907">
                <a:tc rowSpan="2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Efficiency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Reduce Emissions from trucks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Segoe UI" panose="020B0502040204020203" pitchFamily="34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Implement Truck Parking Information Management Systems.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Address greenhouse gas emissions in State-level freight 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effectLst/>
                        </a:rPr>
                        <a:t>planning.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555033849"/>
                  </a:ext>
                </a:extLst>
              </a:tr>
              <a:tr h="34327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9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</a:rPr>
                        <a:t>Adopt Low-Carbon Fuel Standards</a:t>
                      </a: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Adopt a low-carbon fuel standard for transportation fuels.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94955222"/>
                  </a:ext>
                </a:extLst>
              </a:tr>
              <a:tr h="716400">
                <a:tc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Construction Management 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Promote Green Construction Practices Implementation 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Promote the use of low-carbon and sustainable materials, such as low-carbon-intense asphalt for roadway construction.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Recycle and reuse materials as part of maintenance repair, replacement, and rehabilitation activities.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Develop project specifications and requirements in the construction of transportation projects for the reduction of carbon.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23033065"/>
                  </a:ext>
                </a:extLst>
              </a:tr>
              <a:tr h="305133">
                <a:tc rowSpan="3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Energy Diversification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Expand EV Charging Infrastructure 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Install EV charging infrastructure at public parking lots and shopping centers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366808836"/>
                  </a:ext>
                </a:extLst>
              </a:tr>
              <a:tr h="3964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</a:rPr>
                        <a:t>Establish Zero-Emission Truck Programs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Implement targeted pilot projects and financial incentives to accelerate the transition of medium- and heavy-duty vehicles to zero-emission vehicles</a:t>
                      </a:r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850714720"/>
                  </a:ext>
                </a:extLst>
              </a:tr>
              <a:tr h="436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</a:rPr>
                        <a:t>Promote Electric Buses Adoption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b="0" kern="1200" dirty="0">
                          <a:solidFill>
                            <a:schemeClr val="tx1"/>
                          </a:solidFill>
                          <a:effectLst/>
                        </a:rPr>
                        <a:t>Pursue funding options through grants and other methods to subsidize alternative fuel transit buses</a:t>
                      </a:r>
                      <a:endParaRPr lang="en-US" sz="9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80709213"/>
                  </a:ext>
                </a:extLst>
              </a:tr>
              <a:tr h="656699">
                <a:tc rowSpan="2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Multimodal Mobility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Reduce Transit-Oriented Emissions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Implement sustainable measures, such as waste management, electric toll collection, and solar energy generation systems at transit facilities.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Improve transit services through increases in trip frequency, expanded service areas, and enhanced reliability.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231990955"/>
                  </a:ext>
                </a:extLst>
              </a:tr>
              <a:tr h="65669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kern="1200" dirty="0">
                          <a:solidFill>
                            <a:schemeClr val="tx1"/>
                          </a:solidFill>
                          <a:effectLst/>
                        </a:rPr>
                        <a:t>Improve Accessibility of Low-Carbon Transportation Options</a:t>
                      </a:r>
                      <a:endParaRPr lang="en-US" sz="9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Create a well-connected network of pedestrian and bicycle infrastructure.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Support shared micro mobility programs.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b="0" dirty="0">
                          <a:solidFill>
                            <a:schemeClr val="tx1"/>
                          </a:solidFill>
                          <a:effectLst/>
                        </a:rPr>
                        <a:t>Update the statewide bicycle plan.</a:t>
                      </a:r>
                      <a:endParaRPr lang="en-US" sz="900" b="0" dirty="0">
                        <a:solidFill>
                          <a:schemeClr val="tx1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9349300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0059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AA1E01D6-7443-3742-C6AF-23A49D8C23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013217"/>
              </p:ext>
            </p:extLst>
          </p:nvPr>
        </p:nvGraphicFramePr>
        <p:xfrm>
          <a:off x="1140728" y="1404136"/>
          <a:ext cx="9910544" cy="4234284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92048">
                  <a:extLst>
                    <a:ext uri="{9D8B030D-6E8A-4147-A177-3AD203B41FA5}">
                      <a16:colId xmlns:a16="http://schemas.microsoft.com/office/drawing/2014/main" val="713022988"/>
                    </a:ext>
                  </a:extLst>
                </a:gridCol>
                <a:gridCol w="3392238">
                  <a:extLst>
                    <a:ext uri="{9D8B030D-6E8A-4147-A177-3AD203B41FA5}">
                      <a16:colId xmlns:a16="http://schemas.microsoft.com/office/drawing/2014/main" val="21521625"/>
                    </a:ext>
                  </a:extLst>
                </a:gridCol>
                <a:gridCol w="5326258">
                  <a:extLst>
                    <a:ext uri="{9D8B030D-6E8A-4147-A177-3AD203B41FA5}">
                      <a16:colId xmlns:a16="http://schemas.microsoft.com/office/drawing/2014/main" val="382608960"/>
                    </a:ext>
                  </a:extLst>
                </a:gridCol>
              </a:tblGrid>
              <a:tr h="400349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Theme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Tier 1 Strategies </a:t>
                      </a:r>
                      <a:endParaRPr lang="en-US" sz="10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000" b="1" dirty="0">
                          <a:solidFill>
                            <a:schemeClr val="tx1"/>
                          </a:solidFill>
                          <a:effectLst/>
                        </a:rPr>
                        <a:t>Tier 1 Project Examples</a:t>
                      </a:r>
                      <a:endParaRPr lang="en-US" sz="10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59822562"/>
                  </a:ext>
                </a:extLst>
              </a:tr>
              <a:tr h="464793">
                <a:tc rowSpan="2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Process Enhancement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Implement a Quantitative GHG Measure for the Project Prioritization Process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Include GHG reduction as a criterion for project prioritization.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Establish targets for GHG reduction and track progress toward meeting these targets.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66248697"/>
                  </a:ext>
                </a:extLst>
              </a:tr>
              <a:tr h="46479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Include GHG Reduction as an Objective for TSMO Under the "Foster Sustainability" Strategic Goal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Include GHG reduction as an objective for the TSMO plan.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Develop specific targets and measures for this target, monitor the progress, and adjust as needed.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689076428"/>
                  </a:ext>
                </a:extLst>
              </a:tr>
              <a:tr h="639090">
                <a:tc rowSpan="2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Partnership and Collaboration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Promote Agency Partnership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Establish joint task forces or working groups to share knowledge and best practices in reducing transportation emissions.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Become a Clean City through the Clean Cities Coalition.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903961337"/>
                  </a:ext>
                </a:extLst>
              </a:tr>
              <a:tr h="49384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Promote Resilience to Climate Change Impacts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Integrate climate change considerations into transportation planning and design processes.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Conduct vulnerability assessments to identify transportation infrastructure at risk from climate change.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620257110"/>
                  </a:ext>
                </a:extLst>
              </a:tr>
              <a:tr h="542258">
                <a:tc rowSpan="3">
                  <a:txBody>
                    <a:bodyPr/>
                    <a:lstStyle/>
                    <a:p>
                      <a:pPr marL="0" marR="0" indent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Congestion Management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Implement Congestion Mitigation Strategies</a:t>
                      </a:r>
                      <a:endParaRPr lang="en-US" sz="900" b="1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Prioritize projects that enhance real-time traveler information Implement adaptive traffic signal control technologies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307987624"/>
                  </a:ext>
                </a:extLst>
              </a:tr>
              <a:tr h="5422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Improve Roadway Operations and Maintenance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Implement adaptive traffic signal control technologies</a:t>
                      </a:r>
                    </a:p>
                    <a:p>
                      <a:pPr marL="171450" marR="0" lvl="0" indent="-171450"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Plan maintenance activities to reduce delays or unnecessary travel.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1513782389"/>
                  </a:ext>
                </a:extLst>
              </a:tr>
              <a:tr h="67782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900" b="1" dirty="0">
                          <a:solidFill>
                            <a:schemeClr val="tx1"/>
                          </a:solidFill>
                          <a:effectLst/>
                        </a:rPr>
                        <a:t>Implement Trip Reduction and Transportation Demand Management Strategies`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900" dirty="0">
                          <a:solidFill>
                            <a:schemeClr val="tx1"/>
                          </a:solidFill>
                          <a:effectLst/>
                        </a:rPr>
                        <a:t>Implement active parking management.</a:t>
                      </a:r>
                      <a:endParaRPr lang="en-US" sz="9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274127906"/>
                  </a:ext>
                </a:extLst>
              </a:tr>
            </a:tbl>
          </a:graphicData>
        </a:graphic>
      </p:graphicFrame>
      <p:sp>
        <p:nvSpPr>
          <p:cNvPr id="6" name="Title 16">
            <a:extLst>
              <a:ext uri="{FF2B5EF4-FFF2-40B4-BE49-F238E27FC236}">
                <a16:creationId xmlns:a16="http://schemas.microsoft.com/office/drawing/2014/main" id="{31981958-4575-7FE2-D155-1F865BD58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945" y="374894"/>
            <a:ext cx="10972800" cy="838200"/>
          </a:xfrm>
        </p:spPr>
        <p:txBody>
          <a:bodyPr/>
          <a:lstStyle/>
          <a:p>
            <a:r>
              <a:rPr lang="en-US" dirty="0"/>
              <a:t>Strategies/Project Examples</a:t>
            </a:r>
          </a:p>
        </p:txBody>
      </p:sp>
    </p:spTree>
    <p:extLst>
      <p:ext uri="{BB962C8B-B14F-4D97-AF65-F5344CB8AC3E}">
        <p14:creationId xmlns:p14="http://schemas.microsoft.com/office/powerpoint/2010/main" val="5629602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Performance Measures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314430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Rectangle 119">
            <a:extLst>
              <a:ext uri="{FF2B5EF4-FFF2-40B4-BE49-F238E27FC236}">
                <a16:creationId xmlns:a16="http://schemas.microsoft.com/office/drawing/2014/main" id="{01937439-3644-4F9D-AD3D-94CEE304CB41}"/>
              </a:ext>
            </a:extLst>
          </p:cNvPr>
          <p:cNvSpPr/>
          <p:nvPr/>
        </p:nvSpPr>
        <p:spPr>
          <a:xfrm>
            <a:off x="-25797" y="4149252"/>
            <a:ext cx="7086600" cy="27203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DF7E08EF-038E-4522-89CD-4BAF57D76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 Performance Measures</a:t>
            </a:r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3D227F80-EB1E-49C1-BFB2-899EFEC32BD1}"/>
              </a:ext>
            </a:extLst>
          </p:cNvPr>
          <p:cNvGrpSpPr/>
          <p:nvPr/>
        </p:nvGrpSpPr>
        <p:grpSpPr>
          <a:xfrm>
            <a:off x="5976762" y="2249691"/>
            <a:ext cx="2468880" cy="640080"/>
            <a:chOff x="5692588" y="1560606"/>
            <a:chExt cx="3195918" cy="936812"/>
          </a:xfrm>
        </p:grpSpPr>
        <p:sp>
          <p:nvSpPr>
            <p:cNvPr id="81" name="Rectangle: Rounded Corners 80">
              <a:extLst>
                <a:ext uri="{FF2B5EF4-FFF2-40B4-BE49-F238E27FC236}">
                  <a16:creationId xmlns:a16="http://schemas.microsoft.com/office/drawing/2014/main" id="{C1EB9BE7-ACD0-4C6C-BE89-03E347132929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82" name="Rectangle: Rounded Corners 81">
              <a:extLst>
                <a:ext uri="{FF2B5EF4-FFF2-40B4-BE49-F238E27FC236}">
                  <a16:creationId xmlns:a16="http://schemas.microsoft.com/office/drawing/2014/main" id="{403B5F58-EFDD-4A15-9F42-064070E8D45F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Process </a:t>
              </a:r>
            </a:p>
            <a:p>
              <a:pPr algn="ctr"/>
              <a:r>
                <a:rPr lang="en-US" sz="1200" b="1"/>
                <a:t>Enhancement</a:t>
              </a: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91A73843-6180-42BE-82A3-B66E8AC2B292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9A194F01-7EF6-480F-80DB-5834E21FB0F8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5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E3BE5F20-9063-4CAB-8053-64D846E60CA9}"/>
              </a:ext>
            </a:extLst>
          </p:cNvPr>
          <p:cNvGrpSpPr/>
          <p:nvPr/>
        </p:nvGrpSpPr>
        <p:grpSpPr>
          <a:xfrm>
            <a:off x="5975061" y="3644186"/>
            <a:ext cx="2468880" cy="640080"/>
            <a:chOff x="5692588" y="1560606"/>
            <a:chExt cx="3195918" cy="936812"/>
          </a:xfrm>
        </p:grpSpPr>
        <p:sp>
          <p:nvSpPr>
            <p:cNvPr id="86" name="Rectangle: Rounded Corners 85">
              <a:extLst>
                <a:ext uri="{FF2B5EF4-FFF2-40B4-BE49-F238E27FC236}">
                  <a16:creationId xmlns:a16="http://schemas.microsoft.com/office/drawing/2014/main" id="{75526CD8-DAAB-4DA4-AE2F-7719A3E36B2B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87" name="Rectangle: Rounded Corners 86">
              <a:extLst>
                <a:ext uri="{FF2B5EF4-FFF2-40B4-BE49-F238E27FC236}">
                  <a16:creationId xmlns:a16="http://schemas.microsoft.com/office/drawing/2014/main" id="{4620D612-DD11-4E77-A8D6-E3AC31083AEA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Partnership and Collaboration</a:t>
              </a: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606CF0FC-7B08-4EA2-84AC-63EFA59BA4FA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89" name="Oval 88">
              <a:extLst>
                <a:ext uri="{FF2B5EF4-FFF2-40B4-BE49-F238E27FC236}">
                  <a16:creationId xmlns:a16="http://schemas.microsoft.com/office/drawing/2014/main" id="{923225CD-3D9E-4E20-9B5B-26459F806584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6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DE06C102-89C8-472B-BB13-0010C55760E3}"/>
              </a:ext>
            </a:extLst>
          </p:cNvPr>
          <p:cNvGrpSpPr/>
          <p:nvPr/>
        </p:nvGrpSpPr>
        <p:grpSpPr>
          <a:xfrm>
            <a:off x="6009426" y="5087716"/>
            <a:ext cx="2468880" cy="640080"/>
            <a:chOff x="5692588" y="1560606"/>
            <a:chExt cx="3195918" cy="936812"/>
          </a:xfrm>
        </p:grpSpPr>
        <p:sp>
          <p:nvSpPr>
            <p:cNvPr id="91" name="Rectangle: Rounded Corners 90">
              <a:extLst>
                <a:ext uri="{FF2B5EF4-FFF2-40B4-BE49-F238E27FC236}">
                  <a16:creationId xmlns:a16="http://schemas.microsoft.com/office/drawing/2014/main" id="{3BC35309-D51C-4CF3-BEF5-CC32636F96FC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92" name="Rectangle: Rounded Corners 91">
              <a:extLst>
                <a:ext uri="{FF2B5EF4-FFF2-40B4-BE49-F238E27FC236}">
                  <a16:creationId xmlns:a16="http://schemas.microsoft.com/office/drawing/2014/main" id="{56F7D6B7-1D3C-4969-B328-70A7AF10DD2E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Congestion Management</a:t>
              </a:r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4B418767-C852-4874-B133-B6C581B86CEB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94" name="Oval 93">
              <a:extLst>
                <a:ext uri="{FF2B5EF4-FFF2-40B4-BE49-F238E27FC236}">
                  <a16:creationId xmlns:a16="http://schemas.microsoft.com/office/drawing/2014/main" id="{F744CDBD-7DDD-44CB-AC5D-119E55F537A8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7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E7298471-4328-4782-9C79-BB981ABC4D62}"/>
              </a:ext>
            </a:extLst>
          </p:cNvPr>
          <p:cNvGrpSpPr/>
          <p:nvPr/>
        </p:nvGrpSpPr>
        <p:grpSpPr>
          <a:xfrm flipH="1">
            <a:off x="3356220" y="1604766"/>
            <a:ext cx="2468880" cy="640080"/>
            <a:chOff x="5692588" y="1560606"/>
            <a:chExt cx="3195918" cy="936812"/>
          </a:xfrm>
        </p:grpSpPr>
        <p:sp>
          <p:nvSpPr>
            <p:cNvPr id="101" name="Rectangle: Rounded Corners 100">
              <a:extLst>
                <a:ext uri="{FF2B5EF4-FFF2-40B4-BE49-F238E27FC236}">
                  <a16:creationId xmlns:a16="http://schemas.microsoft.com/office/drawing/2014/main" id="{EC94A623-98E0-4B07-B367-CFAE8306CB1D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2" name="Rectangle: Rounded Corners 101">
              <a:extLst>
                <a:ext uri="{FF2B5EF4-FFF2-40B4-BE49-F238E27FC236}">
                  <a16:creationId xmlns:a16="http://schemas.microsoft.com/office/drawing/2014/main" id="{DF373E03-45E4-4C24-8FA1-72CEAC759C1F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Efficiency</a:t>
              </a:r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9A72871E-147D-45B5-BBE8-612CD4C76F3D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104" name="Oval 103">
              <a:extLst>
                <a:ext uri="{FF2B5EF4-FFF2-40B4-BE49-F238E27FC236}">
                  <a16:creationId xmlns:a16="http://schemas.microsoft.com/office/drawing/2014/main" id="{7F911BC4-017A-4373-9A74-B22D987E8507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1</a:t>
              </a:r>
            </a:p>
          </p:txBody>
        </p:sp>
      </p:grpSp>
      <p:grpSp>
        <p:nvGrpSpPr>
          <p:cNvPr id="105" name="Group 104">
            <a:extLst>
              <a:ext uri="{FF2B5EF4-FFF2-40B4-BE49-F238E27FC236}">
                <a16:creationId xmlns:a16="http://schemas.microsoft.com/office/drawing/2014/main" id="{49EC6821-DD51-4961-94CF-E32CE8CEE13E}"/>
              </a:ext>
            </a:extLst>
          </p:cNvPr>
          <p:cNvGrpSpPr/>
          <p:nvPr/>
        </p:nvGrpSpPr>
        <p:grpSpPr>
          <a:xfrm flipH="1">
            <a:off x="3377067" y="3008713"/>
            <a:ext cx="2466509" cy="640080"/>
            <a:chOff x="5692588" y="1560606"/>
            <a:chExt cx="3195918" cy="936812"/>
          </a:xfrm>
        </p:grpSpPr>
        <p:sp>
          <p:nvSpPr>
            <p:cNvPr id="106" name="Rectangle: Rounded Corners 105">
              <a:extLst>
                <a:ext uri="{FF2B5EF4-FFF2-40B4-BE49-F238E27FC236}">
                  <a16:creationId xmlns:a16="http://schemas.microsoft.com/office/drawing/2014/main" id="{8BEB57DB-1D20-4F12-904E-99F6D7717229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107" name="Rectangle: Rounded Corners 106">
              <a:extLst>
                <a:ext uri="{FF2B5EF4-FFF2-40B4-BE49-F238E27FC236}">
                  <a16:creationId xmlns:a16="http://schemas.microsoft.com/office/drawing/2014/main" id="{E50AD604-7728-4E2A-82B8-00B17ECDCD8C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Construction Management</a:t>
              </a:r>
            </a:p>
          </p:txBody>
        </p:sp>
        <p:sp>
          <p:nvSpPr>
            <p:cNvPr id="108" name="Oval 107">
              <a:extLst>
                <a:ext uri="{FF2B5EF4-FFF2-40B4-BE49-F238E27FC236}">
                  <a16:creationId xmlns:a16="http://schemas.microsoft.com/office/drawing/2014/main" id="{E1E88669-421B-4C96-8CE6-D975B3DF09AF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109" name="Oval 108">
              <a:extLst>
                <a:ext uri="{FF2B5EF4-FFF2-40B4-BE49-F238E27FC236}">
                  <a16:creationId xmlns:a16="http://schemas.microsoft.com/office/drawing/2014/main" id="{64110BDD-ABA5-4BA8-8C87-ABC9E49F0072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2</a:t>
              </a:r>
            </a:p>
          </p:txBody>
        </p:sp>
      </p:grpSp>
      <p:grpSp>
        <p:nvGrpSpPr>
          <p:cNvPr id="110" name="Group 109">
            <a:extLst>
              <a:ext uri="{FF2B5EF4-FFF2-40B4-BE49-F238E27FC236}">
                <a16:creationId xmlns:a16="http://schemas.microsoft.com/office/drawing/2014/main" id="{EBF788FC-4D5D-4483-BB25-9CA154250EA6}"/>
              </a:ext>
            </a:extLst>
          </p:cNvPr>
          <p:cNvGrpSpPr/>
          <p:nvPr/>
        </p:nvGrpSpPr>
        <p:grpSpPr>
          <a:xfrm flipH="1">
            <a:off x="3431109" y="4428826"/>
            <a:ext cx="2468880" cy="640080"/>
            <a:chOff x="5692588" y="1560606"/>
            <a:chExt cx="3195918" cy="936812"/>
          </a:xfrm>
        </p:grpSpPr>
        <p:sp>
          <p:nvSpPr>
            <p:cNvPr id="111" name="Rectangle: Rounded Corners 110">
              <a:extLst>
                <a:ext uri="{FF2B5EF4-FFF2-40B4-BE49-F238E27FC236}">
                  <a16:creationId xmlns:a16="http://schemas.microsoft.com/office/drawing/2014/main" id="{2D3BC087-AA6C-4FFC-93C8-B5F3A24A6017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6575F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12" name="Rectangle: Rounded Corners 111">
              <a:extLst>
                <a:ext uri="{FF2B5EF4-FFF2-40B4-BE49-F238E27FC236}">
                  <a16:creationId xmlns:a16="http://schemas.microsoft.com/office/drawing/2014/main" id="{065262E6-2C5F-4740-86F3-FECFD760DA9B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rgbClr val="6575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/>
                <a:t>Energy </a:t>
              </a:r>
            </a:p>
            <a:p>
              <a:pPr algn="ctr"/>
              <a:r>
                <a:rPr lang="en-US" sz="1200" b="1" dirty="0"/>
                <a:t>Diversification</a:t>
              </a:r>
            </a:p>
          </p:txBody>
        </p:sp>
        <p:sp>
          <p:nvSpPr>
            <p:cNvPr id="113" name="Oval 112">
              <a:extLst>
                <a:ext uri="{FF2B5EF4-FFF2-40B4-BE49-F238E27FC236}">
                  <a16:creationId xmlns:a16="http://schemas.microsoft.com/office/drawing/2014/main" id="{718894E1-C623-401A-8AD9-8FC3F0D0DE18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>
                <a:solidFill>
                  <a:schemeClr val="bg1"/>
                </a:solidFill>
              </a:endParaRPr>
            </a:p>
          </p:txBody>
        </p:sp>
        <p:sp>
          <p:nvSpPr>
            <p:cNvPr id="114" name="Oval 113">
              <a:extLst>
                <a:ext uri="{FF2B5EF4-FFF2-40B4-BE49-F238E27FC236}">
                  <a16:creationId xmlns:a16="http://schemas.microsoft.com/office/drawing/2014/main" id="{808C327D-B672-4578-B60D-404102C2768C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rgbClr val="6575F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50A9ED38-726A-49BB-8672-63C28C5D374D}"/>
              </a:ext>
            </a:extLst>
          </p:cNvPr>
          <p:cNvGrpSpPr/>
          <p:nvPr/>
        </p:nvGrpSpPr>
        <p:grpSpPr>
          <a:xfrm flipH="1">
            <a:off x="3459408" y="5636944"/>
            <a:ext cx="2468880" cy="640080"/>
            <a:chOff x="5692588" y="1560606"/>
            <a:chExt cx="3195918" cy="936812"/>
          </a:xfrm>
        </p:grpSpPr>
        <p:sp>
          <p:nvSpPr>
            <p:cNvPr id="116" name="Rectangle: Rounded Corners 115">
              <a:extLst>
                <a:ext uri="{FF2B5EF4-FFF2-40B4-BE49-F238E27FC236}">
                  <a16:creationId xmlns:a16="http://schemas.microsoft.com/office/drawing/2014/main" id="{170A6EF5-BB8E-4B14-9E03-F5263C33758A}"/>
                </a:ext>
              </a:extLst>
            </p:cNvPr>
            <p:cNvSpPr/>
            <p:nvPr/>
          </p:nvSpPr>
          <p:spPr>
            <a:xfrm>
              <a:off x="5800164" y="1625600"/>
              <a:ext cx="3088342" cy="806824"/>
            </a:xfrm>
            <a:prstGeom prst="roundRect">
              <a:avLst>
                <a:gd name="adj" fmla="val 50000"/>
              </a:avLst>
            </a:prstGeom>
            <a:noFill/>
            <a:ln w="5715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117" name="Rectangle: Rounded Corners 116">
              <a:extLst>
                <a:ext uri="{FF2B5EF4-FFF2-40B4-BE49-F238E27FC236}">
                  <a16:creationId xmlns:a16="http://schemas.microsoft.com/office/drawing/2014/main" id="{47186E0C-A9F1-4B18-87F1-6CD074351859}"/>
                </a:ext>
              </a:extLst>
            </p:cNvPr>
            <p:cNvSpPr/>
            <p:nvPr/>
          </p:nvSpPr>
          <p:spPr>
            <a:xfrm>
              <a:off x="6279776" y="1780241"/>
              <a:ext cx="2420879" cy="497542"/>
            </a:xfrm>
            <a:prstGeom prst="roundRect">
              <a:avLst>
                <a:gd name="adj" fmla="val 50000"/>
              </a:avLst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Multimodal</a:t>
              </a:r>
            </a:p>
            <a:p>
              <a:pPr algn="ctr"/>
              <a:r>
                <a:rPr lang="en-US" sz="1200" b="1"/>
                <a:t> Mobility</a:t>
              </a:r>
            </a:p>
          </p:txBody>
        </p:sp>
        <p:sp>
          <p:nvSpPr>
            <p:cNvPr id="118" name="Oval 117">
              <a:extLst>
                <a:ext uri="{FF2B5EF4-FFF2-40B4-BE49-F238E27FC236}">
                  <a16:creationId xmlns:a16="http://schemas.microsoft.com/office/drawing/2014/main" id="{A3B9C163-0D9C-47F2-B5C3-06D1339CD995}"/>
                </a:ext>
              </a:extLst>
            </p:cNvPr>
            <p:cNvSpPr/>
            <p:nvPr/>
          </p:nvSpPr>
          <p:spPr>
            <a:xfrm>
              <a:off x="5692588" y="1560606"/>
              <a:ext cx="936812" cy="936812"/>
            </a:xfrm>
            <a:prstGeom prst="ellipse">
              <a:avLst/>
            </a:prstGeom>
            <a:solidFill>
              <a:srgbClr val="F1EF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b="1"/>
            </a:p>
          </p:txBody>
        </p:sp>
        <p:sp>
          <p:nvSpPr>
            <p:cNvPr id="119" name="Oval 118">
              <a:extLst>
                <a:ext uri="{FF2B5EF4-FFF2-40B4-BE49-F238E27FC236}">
                  <a16:creationId xmlns:a16="http://schemas.microsoft.com/office/drawing/2014/main" id="{3A14D786-7483-4F3F-9419-43D24D8D3226}"/>
                </a:ext>
              </a:extLst>
            </p:cNvPr>
            <p:cNvSpPr/>
            <p:nvPr/>
          </p:nvSpPr>
          <p:spPr>
            <a:xfrm>
              <a:off x="5692588" y="1625600"/>
              <a:ext cx="806824" cy="80682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/>
                <a:t>4</a:t>
              </a:r>
            </a:p>
          </p:txBody>
        </p:sp>
      </p:grpSp>
      <p:cxnSp>
        <p:nvCxnSpPr>
          <p:cNvPr id="123" name="Straight Arrow Connector 122">
            <a:extLst>
              <a:ext uri="{FF2B5EF4-FFF2-40B4-BE49-F238E27FC236}">
                <a16:creationId xmlns:a16="http://schemas.microsoft.com/office/drawing/2014/main" id="{D6DDD025-7D30-479C-A5ED-6174138A5AE9}"/>
              </a:ext>
            </a:extLst>
          </p:cNvPr>
          <p:cNvCxnSpPr>
            <a:cxnSpLocks/>
            <a:stCxn id="101" idx="3"/>
            <a:endCxn id="125" idx="3"/>
          </p:cNvCxnSpPr>
          <p:nvPr/>
        </p:nvCxnSpPr>
        <p:spPr>
          <a:xfrm rot="10800000">
            <a:off x="3050680" y="1623300"/>
            <a:ext cx="305540" cy="301506"/>
          </a:xfrm>
          <a:prstGeom prst="bentConnector3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5" name="TextBox 124">
            <a:extLst>
              <a:ext uri="{FF2B5EF4-FFF2-40B4-BE49-F238E27FC236}">
                <a16:creationId xmlns:a16="http://schemas.microsoft.com/office/drawing/2014/main" id="{91234865-FCB7-4230-8B06-EB700366AA5F}"/>
              </a:ext>
            </a:extLst>
          </p:cNvPr>
          <p:cNvSpPr txBox="1"/>
          <p:nvPr/>
        </p:nvSpPr>
        <p:spPr>
          <a:xfrm>
            <a:off x="336630" y="1438634"/>
            <a:ext cx="271405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Percent adoption of low-carbon and renewable fuels</a:t>
            </a:r>
          </a:p>
        </p:txBody>
      </p:sp>
      <p:cxnSp>
        <p:nvCxnSpPr>
          <p:cNvPr id="126" name="Straight Arrow Connector 122">
            <a:extLst>
              <a:ext uri="{FF2B5EF4-FFF2-40B4-BE49-F238E27FC236}">
                <a16:creationId xmlns:a16="http://schemas.microsoft.com/office/drawing/2014/main" id="{87CF983C-F1A0-4EED-9F61-8020948CDA02}"/>
              </a:ext>
            </a:extLst>
          </p:cNvPr>
          <p:cNvCxnSpPr>
            <a:cxnSpLocks/>
            <a:stCxn id="101" idx="3"/>
            <a:endCxn id="127" idx="3"/>
          </p:cNvCxnSpPr>
          <p:nvPr/>
        </p:nvCxnSpPr>
        <p:spPr>
          <a:xfrm rot="10800000" flipV="1">
            <a:off x="3064910" y="1924805"/>
            <a:ext cx="291311" cy="282503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7" name="TextBox 126">
            <a:extLst>
              <a:ext uri="{FF2B5EF4-FFF2-40B4-BE49-F238E27FC236}">
                <a16:creationId xmlns:a16="http://schemas.microsoft.com/office/drawing/2014/main" id="{4CAEEF29-1689-4B35-827C-4A9514167E8C}"/>
              </a:ext>
            </a:extLst>
          </p:cNvPr>
          <p:cNvSpPr txBox="1"/>
          <p:nvPr/>
        </p:nvSpPr>
        <p:spPr>
          <a:xfrm>
            <a:off x="350859" y="2022643"/>
            <a:ext cx="2714050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Percent reduction in the carbon intensity of transportation fuels</a:t>
            </a:r>
          </a:p>
        </p:txBody>
      </p:sp>
      <p:cxnSp>
        <p:nvCxnSpPr>
          <p:cNvPr id="138" name="Straight Arrow Connector 122">
            <a:extLst>
              <a:ext uri="{FF2B5EF4-FFF2-40B4-BE49-F238E27FC236}">
                <a16:creationId xmlns:a16="http://schemas.microsoft.com/office/drawing/2014/main" id="{A2A76869-922F-4039-A77A-F82AC7F329E4}"/>
              </a:ext>
            </a:extLst>
          </p:cNvPr>
          <p:cNvCxnSpPr>
            <a:cxnSpLocks/>
            <a:endCxn id="139" idx="3"/>
          </p:cNvCxnSpPr>
          <p:nvPr/>
        </p:nvCxnSpPr>
        <p:spPr>
          <a:xfrm rot="16200000" flipV="1">
            <a:off x="2880946" y="3225452"/>
            <a:ext cx="506218" cy="151662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39" name="TextBox 138">
            <a:extLst>
              <a:ext uri="{FF2B5EF4-FFF2-40B4-BE49-F238E27FC236}">
                <a16:creationId xmlns:a16="http://schemas.microsoft.com/office/drawing/2014/main" id="{F4E9C510-A63F-45CE-BDCD-0185EB5786C2}"/>
              </a:ext>
            </a:extLst>
          </p:cNvPr>
          <p:cNvSpPr txBox="1"/>
          <p:nvPr/>
        </p:nvSpPr>
        <p:spPr>
          <a:xfrm>
            <a:off x="326452" y="2863508"/>
            <a:ext cx="2731772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Percent reduction of GHG emissions from roadway construction </a:t>
            </a:r>
          </a:p>
        </p:txBody>
      </p:sp>
      <p:sp>
        <p:nvSpPr>
          <p:cNvPr id="143" name="TextBox 142">
            <a:extLst>
              <a:ext uri="{FF2B5EF4-FFF2-40B4-BE49-F238E27FC236}">
                <a16:creationId xmlns:a16="http://schemas.microsoft.com/office/drawing/2014/main" id="{8F66B80D-B167-4270-8BAA-0DEBC3B8537B}"/>
              </a:ext>
            </a:extLst>
          </p:cNvPr>
          <p:cNvSpPr txBox="1"/>
          <p:nvPr/>
        </p:nvSpPr>
        <p:spPr>
          <a:xfrm>
            <a:off x="316475" y="3365317"/>
            <a:ext cx="2748434" cy="5078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Number projects implemented that included requirements/incentives for green construction methods</a:t>
            </a:r>
          </a:p>
        </p:txBody>
      </p:sp>
      <p:cxnSp>
        <p:nvCxnSpPr>
          <p:cNvPr id="165" name="Straight Arrow Connector 122">
            <a:extLst>
              <a:ext uri="{FF2B5EF4-FFF2-40B4-BE49-F238E27FC236}">
                <a16:creationId xmlns:a16="http://schemas.microsoft.com/office/drawing/2014/main" id="{4E3936C0-A251-49A0-B7E7-86A9C9BC27C3}"/>
              </a:ext>
            </a:extLst>
          </p:cNvPr>
          <p:cNvCxnSpPr>
            <a:cxnSpLocks/>
            <a:stCxn id="106" idx="3"/>
            <a:endCxn id="143" idx="3"/>
          </p:cNvCxnSpPr>
          <p:nvPr/>
        </p:nvCxnSpPr>
        <p:spPr>
          <a:xfrm rot="10800000" flipV="1">
            <a:off x="3064909" y="3328753"/>
            <a:ext cx="312158" cy="29048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75" name="TextBox 174">
            <a:extLst>
              <a:ext uri="{FF2B5EF4-FFF2-40B4-BE49-F238E27FC236}">
                <a16:creationId xmlns:a16="http://schemas.microsoft.com/office/drawing/2014/main" id="{1AF63C34-0359-4280-A1C5-74EEF9ADACE5}"/>
              </a:ext>
            </a:extLst>
          </p:cNvPr>
          <p:cNvSpPr txBox="1"/>
          <p:nvPr/>
        </p:nvSpPr>
        <p:spPr>
          <a:xfrm>
            <a:off x="335119" y="4194002"/>
            <a:ext cx="2729789" cy="5078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Number of EVs and AFVs registered/sold within a specific timeframe ((including number of zero-emission trucks)</a:t>
            </a:r>
          </a:p>
        </p:txBody>
      </p:sp>
      <p:sp>
        <p:nvSpPr>
          <p:cNvPr id="176" name="TextBox 175">
            <a:extLst>
              <a:ext uri="{FF2B5EF4-FFF2-40B4-BE49-F238E27FC236}">
                <a16:creationId xmlns:a16="http://schemas.microsoft.com/office/drawing/2014/main" id="{38292685-3B25-4EE0-8071-5EFB1FBA0335}"/>
              </a:ext>
            </a:extLst>
          </p:cNvPr>
          <p:cNvSpPr txBox="1"/>
          <p:nvPr/>
        </p:nvSpPr>
        <p:spPr>
          <a:xfrm>
            <a:off x="316475" y="4933659"/>
            <a:ext cx="2722229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Number of alternative fuel buses integrated into the public transit fleet</a:t>
            </a:r>
          </a:p>
        </p:txBody>
      </p:sp>
      <p:cxnSp>
        <p:nvCxnSpPr>
          <p:cNvPr id="264" name="Straight Arrow Connector 122">
            <a:extLst>
              <a:ext uri="{FF2B5EF4-FFF2-40B4-BE49-F238E27FC236}">
                <a16:creationId xmlns:a16="http://schemas.microsoft.com/office/drawing/2014/main" id="{A8E44D33-013A-4BB6-87C2-255BCB9BB0B3}"/>
              </a:ext>
            </a:extLst>
          </p:cNvPr>
          <p:cNvCxnSpPr>
            <a:cxnSpLocks/>
            <a:stCxn id="111" idx="3"/>
            <a:endCxn id="175" idx="3"/>
          </p:cNvCxnSpPr>
          <p:nvPr/>
        </p:nvCxnSpPr>
        <p:spPr>
          <a:xfrm rot="10800000">
            <a:off x="3064909" y="4447918"/>
            <a:ext cx="366201" cy="30094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65" name="Straight Arrow Connector 122">
            <a:extLst>
              <a:ext uri="{FF2B5EF4-FFF2-40B4-BE49-F238E27FC236}">
                <a16:creationId xmlns:a16="http://schemas.microsoft.com/office/drawing/2014/main" id="{ED852449-7E0C-4519-B8DF-F513CF7ABF7E}"/>
              </a:ext>
            </a:extLst>
          </p:cNvPr>
          <p:cNvCxnSpPr>
            <a:cxnSpLocks/>
            <a:endCxn id="176" idx="3"/>
          </p:cNvCxnSpPr>
          <p:nvPr/>
        </p:nvCxnSpPr>
        <p:spPr>
          <a:xfrm rot="5400000">
            <a:off x="2943937" y="4811448"/>
            <a:ext cx="401644" cy="212110"/>
          </a:xfrm>
          <a:prstGeom prst="bentConnector2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279" name="TextBox 278">
            <a:extLst>
              <a:ext uri="{FF2B5EF4-FFF2-40B4-BE49-F238E27FC236}">
                <a16:creationId xmlns:a16="http://schemas.microsoft.com/office/drawing/2014/main" id="{D557E26D-70AB-426E-9D69-BC55F487572B}"/>
              </a:ext>
            </a:extLst>
          </p:cNvPr>
          <p:cNvSpPr txBox="1"/>
          <p:nvPr/>
        </p:nvSpPr>
        <p:spPr>
          <a:xfrm>
            <a:off x="335123" y="5515197"/>
            <a:ext cx="2724207" cy="507831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R="0" lvl="0">
              <a:spcBef>
                <a:spcPts val="300"/>
              </a:spcBef>
              <a:spcAft>
                <a:spcPts val="300"/>
              </a:spcAft>
              <a:buClr>
                <a:srgbClr val="009999"/>
              </a:buClr>
              <a:tabLst>
                <a:tab pos="181610" algn="l"/>
                <a:tab pos="400050" algn="l"/>
              </a:tabLst>
            </a:pPr>
            <a:r>
              <a:rPr lang="en-US" sz="9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Reduction in single-occupancy vehicle trips and increase in low-carbon transportation mode share</a:t>
            </a:r>
            <a:endParaRPr lang="en-US" sz="900" b="1" dirty="0">
              <a:solidFill>
                <a:srgbClr val="40404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1" name="TextBox 280">
            <a:extLst>
              <a:ext uri="{FF2B5EF4-FFF2-40B4-BE49-F238E27FC236}">
                <a16:creationId xmlns:a16="http://schemas.microsoft.com/office/drawing/2014/main" id="{3093C706-80BE-4EE2-8646-E1399B179E70}"/>
              </a:ext>
            </a:extLst>
          </p:cNvPr>
          <p:cNvSpPr txBox="1"/>
          <p:nvPr/>
        </p:nvSpPr>
        <p:spPr>
          <a:xfrm>
            <a:off x="326452" y="6184476"/>
            <a:ext cx="2729333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/>
              <a:t>Walkability and bikeabiliy Index</a:t>
            </a:r>
          </a:p>
        </p:txBody>
      </p:sp>
      <p:cxnSp>
        <p:nvCxnSpPr>
          <p:cNvPr id="282" name="Straight Arrow Connector 122">
            <a:extLst>
              <a:ext uri="{FF2B5EF4-FFF2-40B4-BE49-F238E27FC236}">
                <a16:creationId xmlns:a16="http://schemas.microsoft.com/office/drawing/2014/main" id="{3C1B8156-938C-43EB-9018-38873621F376}"/>
              </a:ext>
            </a:extLst>
          </p:cNvPr>
          <p:cNvCxnSpPr>
            <a:cxnSpLocks/>
            <a:stCxn id="116" idx="3"/>
            <a:endCxn id="279" idx="3"/>
          </p:cNvCxnSpPr>
          <p:nvPr/>
        </p:nvCxnSpPr>
        <p:spPr>
          <a:xfrm rot="10800000">
            <a:off x="3059330" y="5769114"/>
            <a:ext cx="400078" cy="18787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284" name="Straight Arrow Connector 122">
            <a:extLst>
              <a:ext uri="{FF2B5EF4-FFF2-40B4-BE49-F238E27FC236}">
                <a16:creationId xmlns:a16="http://schemas.microsoft.com/office/drawing/2014/main" id="{64AEF3E0-E5D3-414E-B54D-27B27CD3745E}"/>
              </a:ext>
            </a:extLst>
          </p:cNvPr>
          <p:cNvCxnSpPr>
            <a:cxnSpLocks/>
            <a:stCxn id="116" idx="3"/>
            <a:endCxn id="281" idx="3"/>
          </p:cNvCxnSpPr>
          <p:nvPr/>
        </p:nvCxnSpPr>
        <p:spPr>
          <a:xfrm rot="10800000" flipV="1">
            <a:off x="3055786" y="5956984"/>
            <a:ext cx="403623" cy="342908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302" name="TextBox 301">
            <a:extLst>
              <a:ext uri="{FF2B5EF4-FFF2-40B4-BE49-F238E27FC236}">
                <a16:creationId xmlns:a16="http://schemas.microsoft.com/office/drawing/2014/main" id="{649B0A6F-1109-4BF3-92F0-E19BFF207E10}"/>
              </a:ext>
            </a:extLst>
          </p:cNvPr>
          <p:cNvSpPr txBox="1"/>
          <p:nvPr/>
        </p:nvSpPr>
        <p:spPr>
          <a:xfrm>
            <a:off x="9048422" y="2385064"/>
            <a:ext cx="2715768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Number of projects that are prioritized based on their greenhouse gas reduction potential</a:t>
            </a:r>
          </a:p>
        </p:txBody>
      </p:sp>
      <p:cxnSp>
        <p:nvCxnSpPr>
          <p:cNvPr id="306" name="Straight Arrow Connector 305">
            <a:extLst>
              <a:ext uri="{FF2B5EF4-FFF2-40B4-BE49-F238E27FC236}">
                <a16:creationId xmlns:a16="http://schemas.microsoft.com/office/drawing/2014/main" id="{42D4BBE3-14D1-47EF-8329-B1D3493E3B6D}"/>
              </a:ext>
            </a:extLst>
          </p:cNvPr>
          <p:cNvCxnSpPr>
            <a:cxnSpLocks/>
            <a:stCxn id="81" idx="3"/>
            <a:endCxn id="302" idx="1"/>
          </p:cNvCxnSpPr>
          <p:nvPr/>
        </p:nvCxnSpPr>
        <p:spPr>
          <a:xfrm flipV="1">
            <a:off x="8445642" y="2569730"/>
            <a:ext cx="602780" cy="1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0" name="TextBox 319">
            <a:extLst>
              <a:ext uri="{FF2B5EF4-FFF2-40B4-BE49-F238E27FC236}">
                <a16:creationId xmlns:a16="http://schemas.microsoft.com/office/drawing/2014/main" id="{4D11EB2A-CB7D-4037-B2C8-4568072339F5}"/>
              </a:ext>
            </a:extLst>
          </p:cNvPr>
          <p:cNvSpPr txBox="1"/>
          <p:nvPr/>
        </p:nvSpPr>
        <p:spPr>
          <a:xfrm>
            <a:off x="9039759" y="3157205"/>
            <a:ext cx="2697292" cy="1061829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Number of successful joint initiatives/programs to reduce carbon emissions and number of government agencies, private industry partners, community groups, or other organizations actively engaged in the collaborative programs</a:t>
            </a:r>
          </a:p>
        </p:txBody>
      </p:sp>
      <p:cxnSp>
        <p:nvCxnSpPr>
          <p:cNvPr id="323" name="Straight Arrow Connector 305">
            <a:extLst>
              <a:ext uri="{FF2B5EF4-FFF2-40B4-BE49-F238E27FC236}">
                <a16:creationId xmlns:a16="http://schemas.microsoft.com/office/drawing/2014/main" id="{C3B2127B-B6FE-4AA8-A659-0C801A4BE33A}"/>
              </a:ext>
            </a:extLst>
          </p:cNvPr>
          <p:cNvCxnSpPr>
            <a:cxnSpLocks/>
            <a:stCxn id="86" idx="3"/>
            <a:endCxn id="320" idx="1"/>
          </p:cNvCxnSpPr>
          <p:nvPr/>
        </p:nvCxnSpPr>
        <p:spPr>
          <a:xfrm flipV="1">
            <a:off x="8443941" y="3688120"/>
            <a:ext cx="595818" cy="27610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TextBox 330">
            <a:extLst>
              <a:ext uri="{FF2B5EF4-FFF2-40B4-BE49-F238E27FC236}">
                <a16:creationId xmlns:a16="http://schemas.microsoft.com/office/drawing/2014/main" id="{8A355CD6-7270-45C9-B592-EE838B140757}"/>
              </a:ext>
            </a:extLst>
          </p:cNvPr>
          <p:cNvSpPr txBox="1"/>
          <p:nvPr/>
        </p:nvSpPr>
        <p:spPr>
          <a:xfrm>
            <a:off x="9051842" y="4913816"/>
            <a:ext cx="2722198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/>
              <a:t>Vehicles miles traveled (VMT) reduction</a:t>
            </a:r>
          </a:p>
        </p:txBody>
      </p:sp>
      <p:sp>
        <p:nvSpPr>
          <p:cNvPr id="332" name="TextBox 331">
            <a:extLst>
              <a:ext uri="{FF2B5EF4-FFF2-40B4-BE49-F238E27FC236}">
                <a16:creationId xmlns:a16="http://schemas.microsoft.com/office/drawing/2014/main" id="{371E21D3-461C-44F7-B252-540A42C8F61E}"/>
              </a:ext>
            </a:extLst>
          </p:cNvPr>
          <p:cNvSpPr txBox="1"/>
          <p:nvPr/>
        </p:nvSpPr>
        <p:spPr>
          <a:xfrm>
            <a:off x="9048422" y="5224053"/>
            <a:ext cx="2725617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Travel Time Index and planning time index </a:t>
            </a:r>
          </a:p>
        </p:txBody>
      </p:sp>
      <p:sp>
        <p:nvSpPr>
          <p:cNvPr id="333" name="TextBox 332">
            <a:extLst>
              <a:ext uri="{FF2B5EF4-FFF2-40B4-BE49-F238E27FC236}">
                <a16:creationId xmlns:a16="http://schemas.microsoft.com/office/drawing/2014/main" id="{E7F90A93-1AD4-420F-B182-3E83C247D69D}"/>
              </a:ext>
            </a:extLst>
          </p:cNvPr>
          <p:cNvSpPr txBox="1"/>
          <p:nvPr/>
        </p:nvSpPr>
        <p:spPr>
          <a:xfrm>
            <a:off x="9045004" y="5535250"/>
            <a:ext cx="2722606" cy="2308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/>
              <a:t>Improvement in air quality</a:t>
            </a:r>
          </a:p>
        </p:txBody>
      </p:sp>
      <p:cxnSp>
        <p:nvCxnSpPr>
          <p:cNvPr id="334" name="Straight Arrow Connector 305">
            <a:extLst>
              <a:ext uri="{FF2B5EF4-FFF2-40B4-BE49-F238E27FC236}">
                <a16:creationId xmlns:a16="http://schemas.microsoft.com/office/drawing/2014/main" id="{ED6612B1-E918-4B76-9FFB-1121F65001F3}"/>
              </a:ext>
            </a:extLst>
          </p:cNvPr>
          <p:cNvCxnSpPr>
            <a:cxnSpLocks/>
            <a:stCxn id="91" idx="3"/>
            <a:endCxn id="331" idx="1"/>
          </p:cNvCxnSpPr>
          <p:nvPr/>
        </p:nvCxnSpPr>
        <p:spPr>
          <a:xfrm flipV="1">
            <a:off x="8478306" y="5029232"/>
            <a:ext cx="573536" cy="378524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Straight Arrow Connector 305">
            <a:extLst>
              <a:ext uri="{FF2B5EF4-FFF2-40B4-BE49-F238E27FC236}">
                <a16:creationId xmlns:a16="http://schemas.microsoft.com/office/drawing/2014/main" id="{F1844BE4-E075-4ACE-90B6-0D41776A7D37}"/>
              </a:ext>
            </a:extLst>
          </p:cNvPr>
          <p:cNvCxnSpPr>
            <a:cxnSpLocks/>
            <a:stCxn id="91" idx="3"/>
            <a:endCxn id="332" idx="1"/>
          </p:cNvCxnSpPr>
          <p:nvPr/>
        </p:nvCxnSpPr>
        <p:spPr>
          <a:xfrm flipV="1">
            <a:off x="8478306" y="5339469"/>
            <a:ext cx="570116" cy="68287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Straight Arrow Connector 305">
            <a:extLst>
              <a:ext uri="{FF2B5EF4-FFF2-40B4-BE49-F238E27FC236}">
                <a16:creationId xmlns:a16="http://schemas.microsoft.com/office/drawing/2014/main" id="{07CBFB52-730E-48BD-AF8D-7DE06B2A57D5}"/>
              </a:ext>
            </a:extLst>
          </p:cNvPr>
          <p:cNvCxnSpPr>
            <a:cxnSpLocks/>
            <a:stCxn id="91" idx="3"/>
            <a:endCxn id="333" idx="1"/>
          </p:cNvCxnSpPr>
          <p:nvPr/>
        </p:nvCxnSpPr>
        <p:spPr>
          <a:xfrm>
            <a:off x="8478306" y="5407756"/>
            <a:ext cx="566698" cy="242910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3C41248-0FA0-84F6-35FA-2E69F210A766}"/>
              </a:ext>
            </a:extLst>
          </p:cNvPr>
          <p:cNvSpPr txBox="1"/>
          <p:nvPr/>
        </p:nvSpPr>
        <p:spPr>
          <a:xfrm>
            <a:off x="9029761" y="4340996"/>
            <a:ext cx="2717287" cy="369332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b="1" dirty="0"/>
              <a:t>Percent of stakeholders satisfied with the partnerships</a:t>
            </a:r>
          </a:p>
        </p:txBody>
      </p:sp>
      <p:cxnSp>
        <p:nvCxnSpPr>
          <p:cNvPr id="13" name="Straight Arrow Connector 305">
            <a:extLst>
              <a:ext uri="{FF2B5EF4-FFF2-40B4-BE49-F238E27FC236}">
                <a16:creationId xmlns:a16="http://schemas.microsoft.com/office/drawing/2014/main" id="{0C338EBB-EDE8-59E5-2994-B07478F6792D}"/>
              </a:ext>
            </a:extLst>
          </p:cNvPr>
          <p:cNvCxnSpPr>
            <a:cxnSpLocks/>
            <a:stCxn id="86" idx="3"/>
            <a:endCxn id="12" idx="1"/>
          </p:cNvCxnSpPr>
          <p:nvPr/>
        </p:nvCxnSpPr>
        <p:spPr>
          <a:xfrm>
            <a:off x="8443941" y="3964226"/>
            <a:ext cx="585820" cy="561436"/>
          </a:xfrm>
          <a:prstGeom prst="bentConnector3">
            <a:avLst>
              <a:gd name="adj1" fmla="val 50000"/>
            </a:avLst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1748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Public Involvement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6024172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8DBDD8C-4E14-46D3-8D89-9EF412D30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Involvement Campaign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4410-8230-30C5-A4B0-A52815D5C69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Online public involvement campaign through the NDOT website from October 27 to November 10, 2023</a:t>
            </a:r>
          </a:p>
          <a:p>
            <a:r>
              <a:rPr lang="en-US" dirty="0"/>
              <a:t>Campaign included a video to provide information on the CRS, and an online survey to gather insights</a:t>
            </a:r>
          </a:p>
          <a:p>
            <a:r>
              <a:rPr lang="en-US" dirty="0"/>
              <a:t>Online and social media ads used to encourage survey participation, along with emails to stakeholder groups throughout Nevada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8348CDC-8E21-6B89-2488-B9FD29BC571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Survey asked participants:</a:t>
            </a:r>
          </a:p>
          <a:p>
            <a:pPr lvl="1"/>
            <a:r>
              <a:rPr lang="en-US"/>
              <a:t>To rank their level of support for proposed strategies and projects</a:t>
            </a:r>
            <a:br>
              <a:rPr lang="en-US"/>
            </a:br>
            <a:r>
              <a:rPr lang="en-US" i="1"/>
              <a:t>(strongly supportive, supportive, neither unsupportive nor supportive, unsupportive, strongly unsupportive) </a:t>
            </a:r>
          </a:p>
          <a:p>
            <a:pPr lvl="1"/>
            <a:r>
              <a:rPr lang="en-US"/>
              <a:t>If they have any questions or comments on the strategies</a:t>
            </a:r>
          </a:p>
          <a:p>
            <a:pPr lvl="1"/>
            <a:r>
              <a:rPr lang="en-US"/>
              <a:t>Requested optional information from respondents including name, email, zip code, and ethnicity/race </a:t>
            </a:r>
          </a:p>
        </p:txBody>
      </p:sp>
    </p:spTree>
    <p:extLst>
      <p:ext uri="{BB962C8B-B14F-4D97-AF65-F5344CB8AC3E}">
        <p14:creationId xmlns:p14="http://schemas.microsoft.com/office/powerpoint/2010/main" val="190331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5AF1460A-17B6-43D8-B206-7F1EF06E5FAF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CBF70CDD-7EE9-4881-A33F-2FDFCE953111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5E0102E-2FC5-4A29-A7B2-194C122F58B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40398" y="3281998"/>
            <a:ext cx="4622800" cy="242739"/>
          </a:xfrm>
        </p:spPr>
        <p:txBody>
          <a:bodyPr/>
          <a:lstStyle/>
          <a:p>
            <a:r>
              <a:rPr lang="en-US" sz="2000" dirty="0"/>
              <a:t>Talking Points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79907F2-570C-4B73-9075-E1E82E899976}"/>
              </a:ext>
            </a:extLst>
          </p:cNvPr>
          <p:cNvSpPr txBox="1"/>
          <p:nvPr/>
        </p:nvSpPr>
        <p:spPr>
          <a:xfrm>
            <a:off x="542730" y="3649785"/>
            <a:ext cx="11106539" cy="2031325"/>
          </a:xfrm>
          <a:prstGeom prst="rect">
            <a:avLst/>
          </a:prstGeom>
          <a:noFill/>
        </p:spPr>
        <p:txBody>
          <a:bodyPr wrap="square" numCol="2" spcCol="274320" rtlCol="0">
            <a:spAutoFit/>
          </a:bodyPr>
          <a:lstStyle/>
          <a:p>
            <a:pPr marL="457200" indent="-457200">
              <a:spcAft>
                <a:spcPts val="1200"/>
              </a:spcAft>
              <a:buClr>
                <a:srgbClr val="FF6036"/>
              </a:buClr>
              <a:buAutoNum type="arabicPeriod"/>
            </a:pPr>
            <a:r>
              <a:rPr lang="en-US" sz="2400" dirty="0"/>
              <a:t>‌Background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AutoNum type="arabicPeriod"/>
            </a:pPr>
            <a:r>
              <a:rPr lang="en-US" sz="2400" dirty="0"/>
              <a:t>Methodology and Analysis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r>
              <a:rPr lang="en-US" sz="2400" dirty="0"/>
              <a:t>Key Themes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r>
              <a:rPr lang="en-US" sz="2400" dirty="0"/>
              <a:t>Strategies/</a:t>
            </a:r>
            <a:r>
              <a:rPr lang="en-US" sz="2400"/>
              <a:t>Project Examples</a:t>
            </a:r>
            <a:endParaRPr lang="en-US" sz="2400" dirty="0"/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r>
              <a:rPr lang="en-US" sz="2400" dirty="0"/>
              <a:t>Performance Measures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r>
              <a:rPr lang="en-US" sz="2400" dirty="0"/>
              <a:t>Public Involvement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r>
              <a:rPr lang="en-US" sz="2400" dirty="0"/>
              <a:t>Next Steps</a:t>
            </a:r>
          </a:p>
          <a:p>
            <a:pPr marL="457200" indent="-457200">
              <a:spcAft>
                <a:spcPts val="1200"/>
              </a:spcAft>
              <a:buClr>
                <a:srgbClr val="FF6036"/>
              </a:buClr>
              <a:buFontTx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25255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122262A2-98A8-970D-9904-2266BAEB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Involvement Campaign</a:t>
            </a:r>
          </a:p>
        </p:txBody>
      </p:sp>
      <p:sp>
        <p:nvSpPr>
          <p:cNvPr id="36" name="Text Placeholder 35">
            <a:extLst>
              <a:ext uri="{FF2B5EF4-FFF2-40B4-BE49-F238E27FC236}">
                <a16:creationId xmlns:a16="http://schemas.microsoft.com/office/drawing/2014/main" id="{B6DEF6CF-3396-4660-AD85-FCE43369CBA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898330"/>
            <a:ext cx="10972800" cy="320870"/>
          </a:xfrm>
        </p:spPr>
        <p:txBody>
          <a:bodyPr/>
          <a:lstStyle/>
          <a:p>
            <a:r>
              <a:rPr lang="en-US" dirty="0"/>
              <a:t>What We Heard</a:t>
            </a:r>
          </a:p>
        </p:txBody>
      </p:sp>
      <p:pic>
        <p:nvPicPr>
          <p:cNvPr id="38" name="Picture 37">
            <a:extLst>
              <a:ext uri="{FF2B5EF4-FFF2-40B4-BE49-F238E27FC236}">
                <a16:creationId xmlns:a16="http://schemas.microsoft.com/office/drawing/2014/main" id="{25033686-D21A-091D-87A8-9B72FDF943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4852" y="1144889"/>
            <a:ext cx="6873380" cy="4814781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" name="Text Placeholder 4">
            <a:extLst>
              <a:ext uri="{FF2B5EF4-FFF2-40B4-BE49-F238E27FC236}">
                <a16:creationId xmlns:a16="http://schemas.microsoft.com/office/drawing/2014/main" id="{E3543892-3562-E022-42A2-785785F085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1917470"/>
            <a:ext cx="5486400" cy="4407130"/>
          </a:xfrm>
        </p:spPr>
        <p:txBody>
          <a:bodyPr numCol="1" spcCol="274320"/>
          <a:lstStyle/>
          <a:p>
            <a:r>
              <a:rPr lang="en-US" sz="2000" dirty="0"/>
              <a:t>479 responses </a:t>
            </a:r>
          </a:p>
          <a:p>
            <a:r>
              <a:rPr lang="en-US" sz="2000" dirty="0"/>
              <a:t>Responses by location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B277112-0022-B5D6-2A66-FCBB7ABCF26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718852"/>
              </p:ext>
            </p:extLst>
          </p:nvPr>
        </p:nvGraphicFramePr>
        <p:xfrm>
          <a:off x="819324" y="3290299"/>
          <a:ext cx="4105013" cy="228600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209101">
                  <a:extLst>
                    <a:ext uri="{9D8B030D-6E8A-4147-A177-3AD203B41FA5}">
                      <a16:colId xmlns:a16="http://schemas.microsoft.com/office/drawing/2014/main" val="2459727726"/>
                    </a:ext>
                  </a:extLst>
                </a:gridCol>
                <a:gridCol w="1895912">
                  <a:extLst>
                    <a:ext uri="{9D8B030D-6E8A-4147-A177-3AD203B41FA5}">
                      <a16:colId xmlns:a16="http://schemas.microsoft.com/office/drawing/2014/main" val="658714295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Category</a:t>
                      </a:r>
                      <a:endParaRPr lang="en-US" sz="16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Responses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82798815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Urban 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237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00511392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Non-urban 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41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57219645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Outside Nevada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379041498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 Zip Code Provided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184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409800804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en-US" sz="160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479</a:t>
                      </a:r>
                      <a:endParaRPr lang="en-US" sz="1600" dirty="0">
                        <a:solidFill>
                          <a:srgbClr val="404040"/>
                        </a:solidFill>
                        <a:effectLst/>
                        <a:latin typeface="Corbel" panose="020B0503020204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45720" anchor="ctr"/>
                </a:tc>
                <a:extLst>
                  <a:ext uri="{0D108BD9-81ED-4DB2-BD59-A6C34878D82A}">
                    <a16:rowId xmlns:a16="http://schemas.microsoft.com/office/drawing/2014/main" val="2241157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50460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32803624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C6E7D5-C4AF-BB73-25E8-67802CA2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Status to date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C4B60E-147B-0BC8-D231-4D20F99B92F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Submitted document to FHWA November 15, 2023</a:t>
            </a:r>
            <a:br>
              <a:rPr lang="en-US" dirty="0"/>
            </a:br>
            <a:r>
              <a:rPr lang="en-US" dirty="0"/>
              <a:t>Approval from FHWA received February 20, 2024</a:t>
            </a:r>
          </a:p>
          <a:p>
            <a:r>
              <a:rPr lang="en-US" dirty="0"/>
              <a:t>Working on calculating emission reduction potential from proposed strategies (qualitative and quantitative)</a:t>
            </a:r>
          </a:p>
          <a:p>
            <a:r>
              <a:rPr lang="en-US" dirty="0"/>
              <a:t>Development of full Transportation Emissions Reduction Program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27B97D9-BC36-300B-245E-D799F7EC539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Carbon Reduction Strategy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AE08D2C-B5E2-A4E1-A070-B5DD6B6D0A38}"/>
              </a:ext>
            </a:extLst>
          </p:cNvPr>
          <p:cNvGrpSpPr/>
          <p:nvPr/>
        </p:nvGrpSpPr>
        <p:grpSpPr>
          <a:xfrm>
            <a:off x="10542814" y="2956899"/>
            <a:ext cx="1953986" cy="575494"/>
            <a:chOff x="5739693" y="1184728"/>
            <a:chExt cx="1516392" cy="132920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85756FE-F11A-6808-6DC0-7300A5AAE76D}"/>
                </a:ext>
              </a:extLst>
            </p:cNvPr>
            <p:cNvSpPr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C7C7BB4-0FDD-46F6-4AAC-8494D2F72669}"/>
                </a:ext>
              </a:extLst>
            </p:cNvPr>
            <p:cNvSpPr txBox="1"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9862149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>
            <a:extLst>
              <a:ext uri="{FF2B5EF4-FFF2-40B4-BE49-F238E27FC236}">
                <a16:creationId xmlns:a16="http://schemas.microsoft.com/office/drawing/2014/main" id="{122262A2-98A8-970D-9904-2266BAEB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46031104-EE9D-3BD2-0CDC-7B87B827B6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300845"/>
              </p:ext>
            </p:extLst>
          </p:nvPr>
        </p:nvGraphicFramePr>
        <p:xfrm>
          <a:off x="887027" y="1677796"/>
          <a:ext cx="9856637" cy="3842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584185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EC3EE2C-41EA-48C9-AD2B-F88ADCFFC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910" y="685800"/>
            <a:ext cx="10058400" cy="5486400"/>
          </a:xfrm>
        </p:spPr>
        <p:txBody>
          <a:bodyPr/>
          <a:lstStyle/>
          <a:p>
            <a:r>
              <a:rPr lang="en-US" dirty="0"/>
              <a:t>Q &amp; 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10EECF4-290F-BD54-3D2A-7073BE1D5E8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93477" y="5612235"/>
            <a:ext cx="1866158" cy="970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95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732255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6">
            <a:extLst>
              <a:ext uri="{FF2B5EF4-FFF2-40B4-BE49-F238E27FC236}">
                <a16:creationId xmlns:a16="http://schemas.microsoft.com/office/drawing/2014/main" id="{AB1ECEDA-A4FE-43B9-A953-1D7B50942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FF2CCC5-C62D-4CB5-9865-20C36243121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19759" y="1219200"/>
            <a:ext cx="11378277" cy="5105400"/>
          </a:xfrm>
        </p:spPr>
        <p:txBody>
          <a:bodyPr/>
          <a:lstStyle/>
          <a:p>
            <a:r>
              <a:rPr lang="en-US" dirty="0"/>
              <a:t>November 2021: President signed the Infrastructure Investment and Jobs Act (IIJA) </a:t>
            </a:r>
          </a:p>
          <a:p>
            <a:pPr lvl="1"/>
            <a:r>
              <a:rPr lang="en-US" dirty="0"/>
              <a:t>Public Law 117-58, also known as the “Bipartisan Infrastructure Law” (BIL)</a:t>
            </a:r>
          </a:p>
          <a:p>
            <a:pPr lvl="1"/>
            <a:r>
              <a:rPr lang="en-US" dirty="0"/>
              <a:t>BIL authorizes a new Carbon Reduction Program (CRP) to reduce transportation emissions</a:t>
            </a:r>
          </a:p>
          <a:p>
            <a:pPr lvl="1"/>
            <a:r>
              <a:rPr lang="en-US" dirty="0"/>
              <a:t>FHWA requires the development of a State Carbon Reduction Strategy for transportation by November 2023</a:t>
            </a:r>
          </a:p>
          <a:p>
            <a:pPr lvl="2"/>
            <a:r>
              <a:rPr lang="en-US" dirty="0"/>
              <a:t>In consultation with MPOs</a:t>
            </a:r>
          </a:p>
          <a:p>
            <a:pPr lvl="2"/>
            <a:r>
              <a:rPr lang="en-US" dirty="0"/>
              <a:t>Shall support efforts to reduce transportation emissions, and identify projects and strategies to reduce these emissions</a:t>
            </a:r>
          </a:p>
          <a:p>
            <a:pPr lvl="1"/>
            <a:r>
              <a:rPr lang="en-US" dirty="0"/>
              <a:t>States and MPOs are encouraged to obligate CRP funding for projects that support implementation of the State’s Carbon Reduction Strategy.</a:t>
            </a:r>
          </a:p>
        </p:txBody>
      </p:sp>
    </p:spTree>
    <p:extLst>
      <p:ext uri="{BB962C8B-B14F-4D97-AF65-F5344CB8AC3E}">
        <p14:creationId xmlns:p14="http://schemas.microsoft.com/office/powerpoint/2010/main" val="161278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12D12CA-BAD5-4369-8627-4DDE24FD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the Transportation Emission Reduction Program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B8207D5-C32D-4E58-BC62-98849D8FDB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Review/evaluate best practices for transportation carbon reduction</a:t>
            </a:r>
          </a:p>
          <a:p>
            <a:r>
              <a:rPr lang="en-US"/>
              <a:t>Develop a Transportation Emissions Reduction Working Group </a:t>
            </a:r>
          </a:p>
          <a:p>
            <a:r>
              <a:rPr lang="en-US"/>
              <a:t>Determine the baseline for transportation emissions in Nevada</a:t>
            </a:r>
          </a:p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6B05757-74B8-4FC8-8937-924ACCA693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Review transportation strategies that could reduce transportation carbon emissions</a:t>
            </a:r>
          </a:p>
          <a:p>
            <a:pPr lvl="1"/>
            <a:r>
              <a:rPr lang="en-US" dirty="0"/>
              <a:t>Strategies include policies, programs and/or projects</a:t>
            </a:r>
          </a:p>
          <a:p>
            <a:r>
              <a:rPr lang="en-US" dirty="0"/>
              <a:t>Determine program performance measures</a:t>
            </a:r>
          </a:p>
          <a:p>
            <a:pPr lvl="1"/>
            <a:r>
              <a:rPr lang="en-US" dirty="0"/>
              <a:t>For informing transportation decisions at NDOT and providing guidance to local and regional agencies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09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912D12CA-BAD5-4369-8627-4DDE24FD6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Purpose of the Transportation Emission Reduction Program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B8207D5-C32D-4E58-BC62-98849D8FDBD3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Identify roles/agencies with the ability to implement various strategies</a:t>
            </a:r>
          </a:p>
          <a:p>
            <a:r>
              <a:rPr lang="en-US"/>
              <a:t>Determine eligible formula and discretionary funding sources for strategies, programs, and projects identified</a:t>
            </a:r>
          </a:p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96B05757-74B8-4FC8-8937-924ACCA693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Provide guidance on incorporation with Congestion Mitigation and Air Quality (CMAQ) program in coordination with Metropolitan Planning Organizations (MPOs)</a:t>
            </a:r>
          </a:p>
          <a:p>
            <a:r>
              <a:rPr lang="en-US"/>
              <a:t>Develop State Carbon Reduction Strategy document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45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0BEA2B39-7EA4-4CAD-BFFF-734588D9D02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solidFill>
            <a:schemeClr val="accent2"/>
          </a:solidFill>
        </p:spPr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4A372D4B-D673-4477-8BA7-992D41D12B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Methodology and Analysis</a:t>
            </a: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BD7A5600-3A3C-414C-876A-6990773FE20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371287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Box 23">
            <a:extLst>
              <a:ext uri="{FF2B5EF4-FFF2-40B4-BE49-F238E27FC236}">
                <a16:creationId xmlns:a16="http://schemas.microsoft.com/office/drawing/2014/main" id="{3DB036CA-528F-4796-A0BD-090576184EF7}"/>
              </a:ext>
            </a:extLst>
          </p:cNvPr>
          <p:cNvSpPr txBox="1"/>
          <p:nvPr/>
        </p:nvSpPr>
        <p:spPr>
          <a:xfrm>
            <a:off x="7507821" y="2610449"/>
            <a:ext cx="1659637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noProof="1"/>
              <a:t>Implementation and Funding</a:t>
            </a:r>
          </a:p>
        </p:txBody>
      </p:sp>
      <p:sp>
        <p:nvSpPr>
          <p:cNvPr id="43" name="TextBox 23">
            <a:extLst>
              <a:ext uri="{FF2B5EF4-FFF2-40B4-BE49-F238E27FC236}">
                <a16:creationId xmlns:a16="http://schemas.microsoft.com/office/drawing/2014/main" id="{988842CC-1FD4-4B23-A65E-F8B5A6FD42E2}"/>
              </a:ext>
            </a:extLst>
          </p:cNvPr>
          <p:cNvSpPr txBox="1"/>
          <p:nvPr/>
        </p:nvSpPr>
        <p:spPr>
          <a:xfrm>
            <a:off x="3164867" y="2543309"/>
            <a:ext cx="1770243" cy="1169551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noProof="1"/>
              <a:t>Strategies, Project Examples, and Performance Measures Refinement</a:t>
            </a:r>
          </a:p>
        </p:txBody>
      </p:sp>
      <p:sp>
        <p:nvSpPr>
          <p:cNvPr id="17" name="Title 16">
            <a:extLst>
              <a:ext uri="{FF2B5EF4-FFF2-40B4-BE49-F238E27FC236}">
                <a16:creationId xmlns:a16="http://schemas.microsoft.com/office/drawing/2014/main" id="{AB1ECEDA-A4FE-43B9-A953-1D7B50942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381968"/>
          </a:xfrm>
        </p:spPr>
        <p:txBody>
          <a:bodyPr/>
          <a:lstStyle/>
          <a:p>
            <a:r>
              <a:rPr lang="en-US"/>
              <a:t>Methodology Overview</a:t>
            </a:r>
          </a:p>
        </p:txBody>
      </p:sp>
      <p:sp>
        <p:nvSpPr>
          <p:cNvPr id="2" name="AutoShape 2">
            <a:extLst>
              <a:ext uri="{FF2B5EF4-FFF2-40B4-BE49-F238E27FC236}">
                <a16:creationId xmlns:a16="http://schemas.microsoft.com/office/drawing/2014/main" id="{9AA8F062-40C3-4568-9383-1FBAAF9FA05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11150" y="0"/>
            <a:ext cx="11568113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TextBox 23">
            <a:extLst>
              <a:ext uri="{FF2B5EF4-FFF2-40B4-BE49-F238E27FC236}">
                <a16:creationId xmlns:a16="http://schemas.microsoft.com/office/drawing/2014/main" id="{E9C56203-DC77-444B-890D-2D4ACF3E2910}"/>
              </a:ext>
            </a:extLst>
          </p:cNvPr>
          <p:cNvSpPr txBox="1"/>
          <p:nvPr/>
        </p:nvSpPr>
        <p:spPr>
          <a:xfrm>
            <a:off x="650095" y="4309356"/>
            <a:ext cx="2363203" cy="523220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noProof="1"/>
              <a:t>National and Statewide Strategies Evaluation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7E93D94C-3E1A-4D9E-869A-4509290FF421}"/>
              </a:ext>
            </a:extLst>
          </p:cNvPr>
          <p:cNvSpPr/>
          <p:nvPr/>
        </p:nvSpPr>
        <p:spPr>
          <a:xfrm>
            <a:off x="9550568" y="2380806"/>
            <a:ext cx="1659637" cy="1660772"/>
          </a:xfrm>
          <a:custGeom>
            <a:avLst/>
            <a:gdLst>
              <a:gd name="connsiteX0" fmla="*/ 830281 w 1659637"/>
              <a:gd name="connsiteY0" fmla="*/ 0 h 1660772"/>
              <a:gd name="connsiteX1" fmla="*/ 888746 w 1659637"/>
              <a:gd name="connsiteY1" fmla="*/ 23945 h 1660772"/>
              <a:gd name="connsiteX2" fmla="*/ 1636566 w 1659637"/>
              <a:gd name="connsiteY2" fmla="*/ 771689 h 1660772"/>
              <a:gd name="connsiteX3" fmla="*/ 1635257 w 1659637"/>
              <a:gd name="connsiteY3" fmla="*/ 888833 h 1660772"/>
              <a:gd name="connsiteX4" fmla="*/ 887655 w 1659637"/>
              <a:gd name="connsiteY4" fmla="*/ 1636577 h 1660772"/>
              <a:gd name="connsiteX5" fmla="*/ 771599 w 1659637"/>
              <a:gd name="connsiteY5" fmla="*/ 1636577 h 1660772"/>
              <a:gd name="connsiteX6" fmla="*/ 409033 w 1659637"/>
              <a:gd name="connsiteY6" fmla="*/ 1274104 h 1660772"/>
              <a:gd name="connsiteX7" fmla="*/ 383945 w 1659637"/>
              <a:gd name="connsiteY7" fmla="*/ 1248868 h 1660772"/>
              <a:gd name="connsiteX8" fmla="*/ 23997 w 1659637"/>
              <a:gd name="connsiteY8" fmla="*/ 888833 h 1660772"/>
              <a:gd name="connsiteX9" fmla="*/ 0 w 1659637"/>
              <a:gd name="connsiteY9" fmla="*/ 830189 h 1660772"/>
              <a:gd name="connsiteX10" fmla="*/ 23997 w 1659637"/>
              <a:gd name="connsiteY10" fmla="*/ 771689 h 1660772"/>
              <a:gd name="connsiteX11" fmla="*/ 383945 w 1659637"/>
              <a:gd name="connsiteY11" fmla="*/ 411510 h 1660772"/>
              <a:gd name="connsiteX12" fmla="*/ 409033 w 1659637"/>
              <a:gd name="connsiteY12" fmla="*/ 386418 h 1660772"/>
              <a:gd name="connsiteX13" fmla="*/ 771599 w 1659637"/>
              <a:gd name="connsiteY13" fmla="*/ 23945 h 1660772"/>
              <a:gd name="connsiteX14" fmla="*/ 830281 w 1659637"/>
              <a:gd name="connsiteY14" fmla="*/ 0 h 1660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659637" h="1660772">
                <a:moveTo>
                  <a:pt x="830281" y="0"/>
                </a:moveTo>
                <a:cubicBezTo>
                  <a:pt x="851660" y="0"/>
                  <a:pt x="872166" y="8460"/>
                  <a:pt x="888746" y="23945"/>
                </a:cubicBezTo>
                <a:lnTo>
                  <a:pt x="1636566" y="771689"/>
                </a:lnTo>
                <a:cubicBezTo>
                  <a:pt x="1667543" y="805097"/>
                  <a:pt x="1667543" y="856572"/>
                  <a:pt x="1635257" y="888833"/>
                </a:cubicBezTo>
                <a:lnTo>
                  <a:pt x="887655" y="1636577"/>
                </a:lnTo>
                <a:cubicBezTo>
                  <a:pt x="855369" y="1668838"/>
                  <a:pt x="803885" y="1668838"/>
                  <a:pt x="771599" y="1636577"/>
                </a:cubicBezTo>
                <a:lnTo>
                  <a:pt x="409033" y="1274104"/>
                </a:lnTo>
                <a:lnTo>
                  <a:pt x="383945" y="1248868"/>
                </a:lnTo>
                <a:lnTo>
                  <a:pt x="23997" y="888833"/>
                </a:lnTo>
                <a:cubicBezTo>
                  <a:pt x="8290" y="873348"/>
                  <a:pt x="0" y="852987"/>
                  <a:pt x="0" y="830189"/>
                </a:cubicBezTo>
                <a:cubicBezTo>
                  <a:pt x="0" y="808682"/>
                  <a:pt x="8290" y="787174"/>
                  <a:pt x="23997" y="771689"/>
                </a:cubicBezTo>
                <a:lnTo>
                  <a:pt x="383945" y="411510"/>
                </a:lnTo>
                <a:lnTo>
                  <a:pt x="409033" y="386418"/>
                </a:lnTo>
                <a:lnTo>
                  <a:pt x="771599" y="23945"/>
                </a:lnTo>
                <a:cubicBezTo>
                  <a:pt x="787088" y="8460"/>
                  <a:pt x="808685" y="0"/>
                  <a:pt x="830281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EB8A167-FB12-44E8-94FC-2F6BF15EA135}"/>
              </a:ext>
            </a:extLst>
          </p:cNvPr>
          <p:cNvSpPr/>
          <p:nvPr/>
        </p:nvSpPr>
        <p:spPr>
          <a:xfrm>
            <a:off x="984414" y="2382529"/>
            <a:ext cx="1659330" cy="1660445"/>
          </a:xfrm>
          <a:custGeom>
            <a:avLst/>
            <a:gdLst>
              <a:gd name="connsiteX0" fmla="*/ 830207 w 1659330"/>
              <a:gd name="connsiteY0" fmla="*/ 0 h 1660445"/>
              <a:gd name="connsiteX1" fmla="*/ 888779 w 1659330"/>
              <a:gd name="connsiteY1" fmla="*/ 23936 h 1660445"/>
              <a:gd name="connsiteX2" fmla="*/ 1243033 w 1659330"/>
              <a:gd name="connsiteY2" fmla="*/ 378097 h 1660445"/>
              <a:gd name="connsiteX3" fmla="*/ 1268197 w 1659330"/>
              <a:gd name="connsiteY3" fmla="*/ 403179 h 1660445"/>
              <a:gd name="connsiteX4" fmla="*/ 1635467 w 1659330"/>
              <a:gd name="connsiteY4" fmla="*/ 770384 h 1660445"/>
              <a:gd name="connsiteX5" fmla="*/ 1659330 w 1659330"/>
              <a:gd name="connsiteY5" fmla="*/ 829004 h 1660445"/>
              <a:gd name="connsiteX6" fmla="*/ 1634165 w 1659330"/>
              <a:gd name="connsiteY6" fmla="*/ 890062 h 1660445"/>
              <a:gd name="connsiteX7" fmla="*/ 1266896 w 1659330"/>
              <a:gd name="connsiteY7" fmla="*/ 1257266 h 1660445"/>
              <a:gd name="connsiteX8" fmla="*/ 1241731 w 1659330"/>
              <a:gd name="connsiteY8" fmla="*/ 1282348 h 1660445"/>
              <a:gd name="connsiteX9" fmla="*/ 887695 w 1659330"/>
              <a:gd name="connsiteY9" fmla="*/ 1636509 h 1660445"/>
              <a:gd name="connsiteX10" fmla="*/ 830207 w 1659330"/>
              <a:gd name="connsiteY10" fmla="*/ 1660445 h 1660445"/>
              <a:gd name="connsiteX11" fmla="*/ 771635 w 1659330"/>
              <a:gd name="connsiteY11" fmla="*/ 1636509 h 1660445"/>
              <a:gd name="connsiteX12" fmla="*/ 24079 w 1659330"/>
              <a:gd name="connsiteY12" fmla="*/ 888772 h 1660445"/>
              <a:gd name="connsiteX13" fmla="*/ 0 w 1659330"/>
              <a:gd name="connsiteY13" fmla="*/ 830151 h 1660445"/>
              <a:gd name="connsiteX14" fmla="*/ 24079 w 1659330"/>
              <a:gd name="connsiteY14" fmla="*/ 771673 h 1660445"/>
              <a:gd name="connsiteX15" fmla="*/ 771635 w 1659330"/>
              <a:gd name="connsiteY15" fmla="*/ 23936 h 1660445"/>
              <a:gd name="connsiteX16" fmla="*/ 830207 w 1659330"/>
              <a:gd name="connsiteY16" fmla="*/ 0 h 1660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659330" h="1660445">
                <a:moveTo>
                  <a:pt x="830207" y="0"/>
                </a:moveTo>
                <a:cubicBezTo>
                  <a:pt x="851900" y="0"/>
                  <a:pt x="873377" y="8456"/>
                  <a:pt x="888779" y="23936"/>
                </a:cubicBezTo>
                <a:lnTo>
                  <a:pt x="1243033" y="378097"/>
                </a:lnTo>
                <a:lnTo>
                  <a:pt x="1268197" y="403179"/>
                </a:lnTo>
                <a:lnTo>
                  <a:pt x="1635467" y="770384"/>
                </a:lnTo>
                <a:cubicBezTo>
                  <a:pt x="1650869" y="786006"/>
                  <a:pt x="1659330" y="806359"/>
                  <a:pt x="1659330" y="829004"/>
                </a:cubicBezTo>
                <a:cubicBezTo>
                  <a:pt x="1658028" y="854087"/>
                  <a:pt x="1649785" y="874439"/>
                  <a:pt x="1634165" y="890062"/>
                </a:cubicBezTo>
                <a:lnTo>
                  <a:pt x="1266896" y="1257266"/>
                </a:lnTo>
                <a:lnTo>
                  <a:pt x="1241731" y="1282348"/>
                </a:lnTo>
                <a:lnTo>
                  <a:pt x="887695" y="1636509"/>
                </a:lnTo>
                <a:cubicBezTo>
                  <a:pt x="872075" y="1651989"/>
                  <a:pt x="851900" y="1660445"/>
                  <a:pt x="830207" y="1660445"/>
                </a:cubicBezTo>
                <a:cubicBezTo>
                  <a:pt x="808731" y="1660445"/>
                  <a:pt x="787254" y="1651989"/>
                  <a:pt x="771635" y="1636509"/>
                </a:cubicBezTo>
                <a:lnTo>
                  <a:pt x="24079" y="888772"/>
                </a:lnTo>
                <a:cubicBezTo>
                  <a:pt x="8460" y="873292"/>
                  <a:pt x="0" y="852940"/>
                  <a:pt x="0" y="830151"/>
                </a:cubicBezTo>
                <a:cubicBezTo>
                  <a:pt x="0" y="808652"/>
                  <a:pt x="8460" y="787153"/>
                  <a:pt x="24079" y="771673"/>
                </a:cubicBezTo>
                <a:lnTo>
                  <a:pt x="771635" y="23936"/>
                </a:lnTo>
                <a:cubicBezTo>
                  <a:pt x="787254" y="8456"/>
                  <a:pt x="807646" y="0"/>
                  <a:pt x="830207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9C57A80-32FF-4068-B0AE-4D4B992D2ED0}"/>
              </a:ext>
            </a:extLst>
          </p:cNvPr>
          <p:cNvSpPr/>
          <p:nvPr/>
        </p:nvSpPr>
        <p:spPr>
          <a:xfrm>
            <a:off x="5270460" y="2383809"/>
            <a:ext cx="1657018" cy="1659380"/>
          </a:xfrm>
          <a:custGeom>
            <a:avLst/>
            <a:gdLst>
              <a:gd name="connsiteX0" fmla="*/ 827563 w 1657018"/>
              <a:gd name="connsiteY0" fmla="*/ 0 h 1659380"/>
              <a:gd name="connsiteX1" fmla="*/ 884980 w 1657018"/>
              <a:gd name="connsiteY1" fmla="*/ 23837 h 1659380"/>
              <a:gd name="connsiteX2" fmla="*/ 1632779 w 1657018"/>
              <a:gd name="connsiteY2" fmla="*/ 771604 h 1659380"/>
              <a:gd name="connsiteX3" fmla="*/ 1632779 w 1657018"/>
              <a:gd name="connsiteY3" fmla="*/ 887667 h 1659380"/>
              <a:gd name="connsiteX4" fmla="*/ 884980 w 1657018"/>
              <a:gd name="connsiteY4" fmla="*/ 1635238 h 1659380"/>
              <a:gd name="connsiteX5" fmla="*/ 827563 w 1657018"/>
              <a:gd name="connsiteY5" fmla="*/ 1659272 h 1659380"/>
              <a:gd name="connsiteX6" fmla="*/ 771521 w 1657018"/>
              <a:gd name="connsiteY6" fmla="*/ 1636411 h 1659380"/>
              <a:gd name="connsiteX7" fmla="*/ 23723 w 1657018"/>
              <a:gd name="connsiteY7" fmla="*/ 888839 h 1659380"/>
              <a:gd name="connsiteX8" fmla="*/ 0 w 1657018"/>
              <a:gd name="connsiteY8" fmla="*/ 830222 h 1659380"/>
              <a:gd name="connsiteX9" fmla="*/ 23723 w 1657018"/>
              <a:gd name="connsiteY9" fmla="*/ 771604 h 1659380"/>
              <a:gd name="connsiteX10" fmla="*/ 771521 w 1657018"/>
              <a:gd name="connsiteY10" fmla="*/ 23837 h 1659380"/>
              <a:gd name="connsiteX11" fmla="*/ 827563 w 1657018"/>
              <a:gd name="connsiteY11" fmla="*/ 0 h 16593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57018" h="1659380">
                <a:moveTo>
                  <a:pt x="827563" y="0"/>
                </a:moveTo>
                <a:cubicBezTo>
                  <a:pt x="848192" y="0"/>
                  <a:pt x="869509" y="8401"/>
                  <a:pt x="884980" y="23837"/>
                </a:cubicBezTo>
                <a:lnTo>
                  <a:pt x="1632779" y="771604"/>
                </a:lnTo>
                <a:cubicBezTo>
                  <a:pt x="1665098" y="803844"/>
                  <a:pt x="1665098" y="855232"/>
                  <a:pt x="1632779" y="887667"/>
                </a:cubicBezTo>
                <a:lnTo>
                  <a:pt x="884980" y="1635238"/>
                </a:lnTo>
                <a:cubicBezTo>
                  <a:pt x="869509" y="1650870"/>
                  <a:pt x="849224" y="1659272"/>
                  <a:pt x="827563" y="1659272"/>
                </a:cubicBezTo>
                <a:cubicBezTo>
                  <a:pt x="806247" y="1660444"/>
                  <a:pt x="785962" y="1652042"/>
                  <a:pt x="771521" y="1636411"/>
                </a:cubicBezTo>
                <a:lnTo>
                  <a:pt x="23723" y="888839"/>
                </a:lnTo>
                <a:cubicBezTo>
                  <a:pt x="8251" y="873208"/>
                  <a:pt x="0" y="852887"/>
                  <a:pt x="0" y="830222"/>
                </a:cubicBezTo>
                <a:cubicBezTo>
                  <a:pt x="0" y="808729"/>
                  <a:pt x="8251" y="787040"/>
                  <a:pt x="23723" y="771604"/>
                </a:cubicBezTo>
                <a:lnTo>
                  <a:pt x="771521" y="23837"/>
                </a:lnTo>
                <a:cubicBezTo>
                  <a:pt x="786993" y="8401"/>
                  <a:pt x="806247" y="0"/>
                  <a:pt x="827563" y="0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Shape">
            <a:extLst>
              <a:ext uri="{FF2B5EF4-FFF2-40B4-BE49-F238E27FC236}">
                <a16:creationId xmlns:a16="http://schemas.microsoft.com/office/drawing/2014/main" id="{8DBA992D-EC4F-48C2-A9ED-BFBD4DF0C6BF}"/>
              </a:ext>
            </a:extLst>
          </p:cNvPr>
          <p:cNvSpPr/>
          <p:nvPr/>
        </p:nvSpPr>
        <p:spPr>
          <a:xfrm>
            <a:off x="838200" y="1113367"/>
            <a:ext cx="4682525" cy="30759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585" h="21461" extrusionOk="0">
                <a:moveTo>
                  <a:pt x="8979" y="14664"/>
                </a:moveTo>
                <a:cubicBezTo>
                  <a:pt x="8979" y="14247"/>
                  <a:pt x="8869" y="13846"/>
                  <a:pt x="8676" y="13554"/>
                </a:cubicBezTo>
                <a:lnTo>
                  <a:pt x="8599" y="13437"/>
                </a:lnTo>
                <a:cubicBezTo>
                  <a:pt x="7705" y="12085"/>
                  <a:pt x="7705" y="9890"/>
                  <a:pt x="8599" y="8538"/>
                </a:cubicBezTo>
                <a:lnTo>
                  <a:pt x="13892" y="526"/>
                </a:lnTo>
                <a:cubicBezTo>
                  <a:pt x="14014" y="342"/>
                  <a:pt x="14174" y="250"/>
                  <a:pt x="14334" y="250"/>
                </a:cubicBezTo>
                <a:cubicBezTo>
                  <a:pt x="14493" y="250"/>
                  <a:pt x="14653" y="342"/>
                  <a:pt x="14775" y="526"/>
                </a:cubicBezTo>
                <a:lnTo>
                  <a:pt x="21144" y="10166"/>
                </a:lnTo>
                <a:lnTo>
                  <a:pt x="20807" y="10675"/>
                </a:lnTo>
                <a:lnTo>
                  <a:pt x="21585" y="10675"/>
                </a:lnTo>
                <a:lnTo>
                  <a:pt x="21585" y="9498"/>
                </a:lnTo>
                <a:lnTo>
                  <a:pt x="21260" y="9990"/>
                </a:lnTo>
                <a:lnTo>
                  <a:pt x="14890" y="350"/>
                </a:lnTo>
                <a:cubicBezTo>
                  <a:pt x="14582" y="-117"/>
                  <a:pt x="14080" y="-117"/>
                  <a:pt x="13771" y="350"/>
                </a:cubicBezTo>
                <a:lnTo>
                  <a:pt x="8477" y="8363"/>
                </a:lnTo>
                <a:cubicBezTo>
                  <a:pt x="7584" y="9715"/>
                  <a:pt x="6134" y="9715"/>
                  <a:pt x="5240" y="8363"/>
                </a:cubicBezTo>
                <a:lnTo>
                  <a:pt x="5240" y="8363"/>
                </a:lnTo>
                <a:cubicBezTo>
                  <a:pt x="5058" y="8087"/>
                  <a:pt x="4810" y="7904"/>
                  <a:pt x="4551" y="7879"/>
                </a:cubicBezTo>
                <a:cubicBezTo>
                  <a:pt x="4248" y="7854"/>
                  <a:pt x="3961" y="8021"/>
                  <a:pt x="3751" y="8338"/>
                </a:cubicBezTo>
                <a:lnTo>
                  <a:pt x="321" y="13529"/>
                </a:lnTo>
                <a:cubicBezTo>
                  <a:pt x="139" y="13804"/>
                  <a:pt x="18" y="14180"/>
                  <a:pt x="2" y="14572"/>
                </a:cubicBezTo>
                <a:cubicBezTo>
                  <a:pt x="-15" y="15031"/>
                  <a:pt x="95" y="15465"/>
                  <a:pt x="305" y="15783"/>
                </a:cubicBezTo>
                <a:lnTo>
                  <a:pt x="3735" y="20974"/>
                </a:lnTo>
                <a:cubicBezTo>
                  <a:pt x="3917" y="21249"/>
                  <a:pt x="4165" y="21433"/>
                  <a:pt x="4424" y="21458"/>
                </a:cubicBezTo>
                <a:cubicBezTo>
                  <a:pt x="4727" y="21483"/>
                  <a:pt x="5014" y="21316"/>
                  <a:pt x="5224" y="20999"/>
                </a:cubicBezTo>
                <a:lnTo>
                  <a:pt x="6856" y="18528"/>
                </a:lnTo>
                <a:lnTo>
                  <a:pt x="6972" y="18353"/>
                </a:lnTo>
                <a:lnTo>
                  <a:pt x="8665" y="15791"/>
                </a:lnTo>
                <a:cubicBezTo>
                  <a:pt x="8869" y="15474"/>
                  <a:pt x="8979" y="15081"/>
                  <a:pt x="8979" y="14664"/>
                </a:cubicBezTo>
                <a:close/>
                <a:moveTo>
                  <a:pt x="8207" y="15065"/>
                </a:moveTo>
                <a:lnTo>
                  <a:pt x="6514" y="17627"/>
                </a:lnTo>
                <a:lnTo>
                  <a:pt x="6398" y="17802"/>
                </a:lnTo>
                <a:lnTo>
                  <a:pt x="4766" y="20273"/>
                </a:lnTo>
                <a:cubicBezTo>
                  <a:pt x="4694" y="20381"/>
                  <a:pt x="4601" y="20440"/>
                  <a:pt x="4501" y="20440"/>
                </a:cubicBezTo>
                <a:cubicBezTo>
                  <a:pt x="4402" y="20440"/>
                  <a:pt x="4303" y="20381"/>
                  <a:pt x="4231" y="20273"/>
                </a:cubicBezTo>
                <a:lnTo>
                  <a:pt x="785" y="15056"/>
                </a:lnTo>
                <a:cubicBezTo>
                  <a:pt x="713" y="14948"/>
                  <a:pt x="674" y="14806"/>
                  <a:pt x="674" y="14647"/>
                </a:cubicBezTo>
                <a:cubicBezTo>
                  <a:pt x="674" y="14497"/>
                  <a:pt x="713" y="14347"/>
                  <a:pt x="785" y="14239"/>
                </a:cubicBezTo>
                <a:lnTo>
                  <a:pt x="4231" y="9022"/>
                </a:lnTo>
                <a:cubicBezTo>
                  <a:pt x="4303" y="8914"/>
                  <a:pt x="4397" y="8855"/>
                  <a:pt x="4501" y="8855"/>
                </a:cubicBezTo>
                <a:cubicBezTo>
                  <a:pt x="4601" y="8855"/>
                  <a:pt x="4700" y="8914"/>
                  <a:pt x="4771" y="9022"/>
                </a:cubicBezTo>
                <a:lnTo>
                  <a:pt x="6404" y="11493"/>
                </a:lnTo>
                <a:lnTo>
                  <a:pt x="6520" y="11668"/>
                </a:lnTo>
                <a:lnTo>
                  <a:pt x="8213" y="14230"/>
                </a:lnTo>
                <a:cubicBezTo>
                  <a:pt x="8284" y="14339"/>
                  <a:pt x="8323" y="14481"/>
                  <a:pt x="8323" y="14639"/>
                </a:cubicBezTo>
                <a:cubicBezTo>
                  <a:pt x="8317" y="14814"/>
                  <a:pt x="8279" y="14956"/>
                  <a:pt x="8207" y="15065"/>
                </a:cubicBezTo>
                <a:close/>
              </a:path>
            </a:pathLst>
          </a:custGeom>
          <a:solidFill>
            <a:schemeClr val="accent1"/>
          </a:solidFill>
          <a:ln w="12700">
            <a:solidFill>
              <a:schemeClr val="accent1"/>
            </a:solidFill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6" name="Shape">
            <a:extLst>
              <a:ext uri="{FF2B5EF4-FFF2-40B4-BE49-F238E27FC236}">
                <a16:creationId xmlns:a16="http://schemas.microsoft.com/office/drawing/2014/main" id="{0206BA25-8B48-47AF-9D85-04ED6295534B}"/>
              </a:ext>
            </a:extLst>
          </p:cNvPr>
          <p:cNvSpPr/>
          <p:nvPr/>
        </p:nvSpPr>
        <p:spPr>
          <a:xfrm>
            <a:off x="2381379" y="1113367"/>
            <a:ext cx="7426412" cy="42036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514" extrusionOk="0">
                <a:moveTo>
                  <a:pt x="21398" y="7328"/>
                </a:moveTo>
                <a:lnTo>
                  <a:pt x="17379" y="257"/>
                </a:lnTo>
                <a:cubicBezTo>
                  <a:pt x="17185" y="-86"/>
                  <a:pt x="16868" y="-86"/>
                  <a:pt x="16673" y="257"/>
                </a:cubicBezTo>
                <a:lnTo>
                  <a:pt x="13333" y="6134"/>
                </a:lnTo>
                <a:cubicBezTo>
                  <a:pt x="12769" y="7126"/>
                  <a:pt x="11854" y="7126"/>
                  <a:pt x="11291" y="6134"/>
                </a:cubicBezTo>
                <a:lnTo>
                  <a:pt x="11291" y="6134"/>
                </a:lnTo>
                <a:cubicBezTo>
                  <a:pt x="11176" y="5932"/>
                  <a:pt x="11019" y="5798"/>
                  <a:pt x="10856" y="5779"/>
                </a:cubicBezTo>
                <a:cubicBezTo>
                  <a:pt x="10845" y="5779"/>
                  <a:pt x="10835" y="5779"/>
                  <a:pt x="10821" y="5779"/>
                </a:cubicBezTo>
                <a:cubicBezTo>
                  <a:pt x="10814" y="5779"/>
                  <a:pt x="10803" y="5779"/>
                  <a:pt x="10796" y="5779"/>
                </a:cubicBezTo>
                <a:cubicBezTo>
                  <a:pt x="10790" y="5779"/>
                  <a:pt x="10779" y="5779"/>
                  <a:pt x="10772" y="5779"/>
                </a:cubicBezTo>
                <a:cubicBezTo>
                  <a:pt x="10616" y="5792"/>
                  <a:pt x="10462" y="5908"/>
                  <a:pt x="10344" y="6116"/>
                </a:cubicBezTo>
                <a:lnTo>
                  <a:pt x="9290" y="7971"/>
                </a:lnTo>
                <a:lnTo>
                  <a:pt x="9217" y="8100"/>
                </a:lnTo>
                <a:lnTo>
                  <a:pt x="8180" y="9924"/>
                </a:lnTo>
                <a:cubicBezTo>
                  <a:pt x="8065" y="10126"/>
                  <a:pt x="7989" y="10402"/>
                  <a:pt x="7978" y="10690"/>
                </a:cubicBezTo>
                <a:cubicBezTo>
                  <a:pt x="7968" y="11026"/>
                  <a:pt x="8037" y="11345"/>
                  <a:pt x="8170" y="11577"/>
                </a:cubicBezTo>
                <a:lnTo>
                  <a:pt x="8194" y="11620"/>
                </a:lnTo>
                <a:cubicBezTo>
                  <a:pt x="8758" y="12612"/>
                  <a:pt x="8758" y="14222"/>
                  <a:pt x="8194" y="15214"/>
                </a:cubicBezTo>
                <a:lnTo>
                  <a:pt x="4833" y="21128"/>
                </a:lnTo>
                <a:cubicBezTo>
                  <a:pt x="4680" y="21398"/>
                  <a:pt x="4429" y="21398"/>
                  <a:pt x="4273" y="21128"/>
                </a:cubicBezTo>
                <a:lnTo>
                  <a:pt x="282" y="14106"/>
                </a:lnTo>
                <a:lnTo>
                  <a:pt x="491" y="13738"/>
                </a:lnTo>
                <a:lnTo>
                  <a:pt x="0" y="13738"/>
                </a:lnTo>
                <a:lnTo>
                  <a:pt x="0" y="14602"/>
                </a:lnTo>
                <a:lnTo>
                  <a:pt x="209" y="14234"/>
                </a:lnTo>
                <a:lnTo>
                  <a:pt x="4200" y="21257"/>
                </a:lnTo>
                <a:cubicBezTo>
                  <a:pt x="4297" y="21428"/>
                  <a:pt x="4426" y="21514"/>
                  <a:pt x="4554" y="21514"/>
                </a:cubicBezTo>
                <a:cubicBezTo>
                  <a:pt x="4683" y="21514"/>
                  <a:pt x="4812" y="21428"/>
                  <a:pt x="4909" y="21257"/>
                </a:cubicBezTo>
                <a:lnTo>
                  <a:pt x="8270" y="15343"/>
                </a:lnTo>
                <a:cubicBezTo>
                  <a:pt x="8834" y="14351"/>
                  <a:pt x="9749" y="14351"/>
                  <a:pt x="10313" y="15343"/>
                </a:cubicBezTo>
                <a:lnTo>
                  <a:pt x="10344" y="15398"/>
                </a:lnTo>
                <a:cubicBezTo>
                  <a:pt x="10459" y="15600"/>
                  <a:pt x="10609" y="15716"/>
                  <a:pt x="10769" y="15734"/>
                </a:cubicBezTo>
                <a:cubicBezTo>
                  <a:pt x="10772" y="15734"/>
                  <a:pt x="10772" y="15734"/>
                  <a:pt x="10776" y="15734"/>
                </a:cubicBezTo>
                <a:cubicBezTo>
                  <a:pt x="10779" y="15734"/>
                  <a:pt x="10783" y="15734"/>
                  <a:pt x="10786" y="15734"/>
                </a:cubicBezTo>
                <a:cubicBezTo>
                  <a:pt x="10793" y="15734"/>
                  <a:pt x="10800" y="15734"/>
                  <a:pt x="10810" y="15734"/>
                </a:cubicBezTo>
                <a:cubicBezTo>
                  <a:pt x="10817" y="15734"/>
                  <a:pt x="10821" y="15734"/>
                  <a:pt x="10828" y="15734"/>
                </a:cubicBezTo>
                <a:cubicBezTo>
                  <a:pt x="10842" y="15734"/>
                  <a:pt x="10859" y="15734"/>
                  <a:pt x="10873" y="15728"/>
                </a:cubicBezTo>
                <a:cubicBezTo>
                  <a:pt x="10877" y="15728"/>
                  <a:pt x="10877" y="15728"/>
                  <a:pt x="10880" y="15728"/>
                </a:cubicBezTo>
                <a:cubicBezTo>
                  <a:pt x="11033" y="15704"/>
                  <a:pt x="11172" y="15587"/>
                  <a:pt x="11284" y="15398"/>
                </a:cubicBezTo>
                <a:lnTo>
                  <a:pt x="12314" y="13585"/>
                </a:lnTo>
                <a:lnTo>
                  <a:pt x="12387" y="13457"/>
                </a:lnTo>
                <a:lnTo>
                  <a:pt x="13455" y="11577"/>
                </a:lnTo>
                <a:cubicBezTo>
                  <a:pt x="13580" y="11357"/>
                  <a:pt x="13646" y="11069"/>
                  <a:pt x="13646" y="10763"/>
                </a:cubicBezTo>
                <a:cubicBezTo>
                  <a:pt x="13646" y="10457"/>
                  <a:pt x="13577" y="10163"/>
                  <a:pt x="13455" y="9949"/>
                </a:cubicBezTo>
                <a:lnTo>
                  <a:pt x="13406" y="9863"/>
                </a:lnTo>
                <a:cubicBezTo>
                  <a:pt x="12842" y="8871"/>
                  <a:pt x="12842" y="7261"/>
                  <a:pt x="13406" y="6269"/>
                </a:cubicBezTo>
                <a:lnTo>
                  <a:pt x="16746" y="392"/>
                </a:lnTo>
                <a:cubicBezTo>
                  <a:pt x="16823" y="257"/>
                  <a:pt x="16924" y="190"/>
                  <a:pt x="17025" y="190"/>
                </a:cubicBezTo>
                <a:cubicBezTo>
                  <a:pt x="17126" y="190"/>
                  <a:pt x="17226" y="257"/>
                  <a:pt x="17303" y="392"/>
                </a:cubicBezTo>
                <a:lnTo>
                  <a:pt x="21322" y="7463"/>
                </a:lnTo>
                <a:lnTo>
                  <a:pt x="21109" y="7836"/>
                </a:lnTo>
                <a:lnTo>
                  <a:pt x="21600" y="7836"/>
                </a:lnTo>
                <a:lnTo>
                  <a:pt x="21600" y="6973"/>
                </a:lnTo>
                <a:lnTo>
                  <a:pt x="21398" y="7328"/>
                </a:lnTo>
                <a:close/>
                <a:moveTo>
                  <a:pt x="10647" y="14877"/>
                </a:moveTo>
                <a:lnTo>
                  <a:pt x="8472" y="11051"/>
                </a:lnTo>
                <a:cubicBezTo>
                  <a:pt x="8427" y="10971"/>
                  <a:pt x="8403" y="10867"/>
                  <a:pt x="8403" y="10751"/>
                </a:cubicBezTo>
                <a:cubicBezTo>
                  <a:pt x="8403" y="10641"/>
                  <a:pt x="8427" y="10530"/>
                  <a:pt x="8472" y="10451"/>
                </a:cubicBezTo>
                <a:lnTo>
                  <a:pt x="10647" y="6624"/>
                </a:lnTo>
                <a:cubicBezTo>
                  <a:pt x="10692" y="6545"/>
                  <a:pt x="10748" y="6502"/>
                  <a:pt x="10810" y="6502"/>
                </a:cubicBezTo>
                <a:cubicBezTo>
                  <a:pt x="10870" y="6502"/>
                  <a:pt x="10932" y="6545"/>
                  <a:pt x="10977" y="6624"/>
                </a:cubicBezTo>
                <a:lnTo>
                  <a:pt x="13152" y="10451"/>
                </a:lnTo>
                <a:cubicBezTo>
                  <a:pt x="13246" y="10616"/>
                  <a:pt x="13246" y="10879"/>
                  <a:pt x="13152" y="11045"/>
                </a:cubicBezTo>
                <a:lnTo>
                  <a:pt x="10977" y="14871"/>
                </a:lnTo>
                <a:cubicBezTo>
                  <a:pt x="10932" y="14951"/>
                  <a:pt x="10873" y="14994"/>
                  <a:pt x="10810" y="14994"/>
                </a:cubicBezTo>
                <a:cubicBezTo>
                  <a:pt x="10748" y="15000"/>
                  <a:pt x="10689" y="14957"/>
                  <a:pt x="10647" y="14877"/>
                </a:cubicBezTo>
                <a:close/>
              </a:path>
            </a:pathLst>
          </a:custGeom>
          <a:solidFill>
            <a:srgbClr val="FF8C05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8" name="Shape">
            <a:extLst>
              <a:ext uri="{FF2B5EF4-FFF2-40B4-BE49-F238E27FC236}">
                <a16:creationId xmlns:a16="http://schemas.microsoft.com/office/drawing/2014/main" id="{FCBBBCB8-01D3-4D63-877D-8B888B35D0E7}"/>
              </a:ext>
            </a:extLst>
          </p:cNvPr>
          <p:cNvSpPr/>
          <p:nvPr/>
        </p:nvSpPr>
        <p:spPr>
          <a:xfrm>
            <a:off x="6663999" y="2237853"/>
            <a:ext cx="4689801" cy="307499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98" h="21446" extrusionOk="0">
                <a:moveTo>
                  <a:pt x="21194" y="5678"/>
                </a:moveTo>
                <a:lnTo>
                  <a:pt x="17767" y="463"/>
                </a:lnTo>
                <a:cubicBezTo>
                  <a:pt x="17361" y="-154"/>
                  <a:pt x="16709" y="-154"/>
                  <a:pt x="16303" y="463"/>
                </a:cubicBezTo>
                <a:lnTo>
                  <a:pt x="14641" y="2991"/>
                </a:lnTo>
                <a:lnTo>
                  <a:pt x="14526" y="3167"/>
                </a:lnTo>
                <a:lnTo>
                  <a:pt x="12892" y="5653"/>
                </a:lnTo>
                <a:cubicBezTo>
                  <a:pt x="12711" y="5928"/>
                  <a:pt x="12590" y="6303"/>
                  <a:pt x="12574" y="6696"/>
                </a:cubicBezTo>
                <a:cubicBezTo>
                  <a:pt x="12558" y="7154"/>
                  <a:pt x="12667" y="7588"/>
                  <a:pt x="12876" y="7905"/>
                </a:cubicBezTo>
                <a:lnTo>
                  <a:pt x="12914" y="7964"/>
                </a:lnTo>
                <a:cubicBezTo>
                  <a:pt x="13802" y="9315"/>
                  <a:pt x="13802" y="11509"/>
                  <a:pt x="12914" y="12861"/>
                </a:cubicBezTo>
                <a:lnTo>
                  <a:pt x="7617" y="20920"/>
                </a:lnTo>
                <a:cubicBezTo>
                  <a:pt x="7376" y="21287"/>
                  <a:pt x="6981" y="21287"/>
                  <a:pt x="6734" y="20920"/>
                </a:cubicBezTo>
                <a:lnTo>
                  <a:pt x="444" y="11351"/>
                </a:lnTo>
                <a:lnTo>
                  <a:pt x="773" y="10850"/>
                </a:lnTo>
                <a:lnTo>
                  <a:pt x="0" y="10850"/>
                </a:lnTo>
                <a:lnTo>
                  <a:pt x="0" y="12027"/>
                </a:lnTo>
                <a:lnTo>
                  <a:pt x="329" y="11526"/>
                </a:lnTo>
                <a:lnTo>
                  <a:pt x="6619" y="21096"/>
                </a:lnTo>
                <a:cubicBezTo>
                  <a:pt x="6772" y="21329"/>
                  <a:pt x="6975" y="21446"/>
                  <a:pt x="7178" y="21446"/>
                </a:cubicBezTo>
                <a:cubicBezTo>
                  <a:pt x="7381" y="21446"/>
                  <a:pt x="7584" y="21329"/>
                  <a:pt x="7737" y="21096"/>
                </a:cubicBezTo>
                <a:lnTo>
                  <a:pt x="13035" y="13036"/>
                </a:lnTo>
                <a:cubicBezTo>
                  <a:pt x="13923" y="11685"/>
                  <a:pt x="15365" y="11685"/>
                  <a:pt x="16254" y="13036"/>
                </a:cubicBezTo>
                <a:lnTo>
                  <a:pt x="16303" y="13111"/>
                </a:lnTo>
                <a:cubicBezTo>
                  <a:pt x="16500" y="13412"/>
                  <a:pt x="16758" y="13570"/>
                  <a:pt x="17032" y="13570"/>
                </a:cubicBezTo>
                <a:cubicBezTo>
                  <a:pt x="17306" y="13570"/>
                  <a:pt x="17570" y="13403"/>
                  <a:pt x="17761" y="13111"/>
                </a:cubicBezTo>
                <a:lnTo>
                  <a:pt x="21189" y="7897"/>
                </a:lnTo>
                <a:cubicBezTo>
                  <a:pt x="21600" y="7296"/>
                  <a:pt x="21600" y="6295"/>
                  <a:pt x="21194" y="5678"/>
                </a:cubicBezTo>
                <a:close/>
                <a:moveTo>
                  <a:pt x="20728" y="7196"/>
                </a:moveTo>
                <a:lnTo>
                  <a:pt x="17301" y="12411"/>
                </a:lnTo>
                <a:cubicBezTo>
                  <a:pt x="17153" y="12636"/>
                  <a:pt x="16917" y="12636"/>
                  <a:pt x="16769" y="12411"/>
                </a:cubicBezTo>
                <a:lnTo>
                  <a:pt x="15107" y="9883"/>
                </a:lnTo>
                <a:lnTo>
                  <a:pt x="14992" y="9707"/>
                </a:lnTo>
                <a:lnTo>
                  <a:pt x="13342" y="7196"/>
                </a:lnTo>
                <a:cubicBezTo>
                  <a:pt x="13270" y="7088"/>
                  <a:pt x="13232" y="6946"/>
                  <a:pt x="13232" y="6787"/>
                </a:cubicBezTo>
                <a:cubicBezTo>
                  <a:pt x="13232" y="6637"/>
                  <a:pt x="13270" y="6487"/>
                  <a:pt x="13342" y="6379"/>
                </a:cubicBezTo>
                <a:lnTo>
                  <a:pt x="14992" y="3867"/>
                </a:lnTo>
                <a:lnTo>
                  <a:pt x="15107" y="3692"/>
                </a:lnTo>
                <a:lnTo>
                  <a:pt x="16769" y="1164"/>
                </a:lnTo>
                <a:cubicBezTo>
                  <a:pt x="16840" y="1056"/>
                  <a:pt x="16939" y="997"/>
                  <a:pt x="17038" y="997"/>
                </a:cubicBezTo>
                <a:cubicBezTo>
                  <a:pt x="17136" y="997"/>
                  <a:pt x="17230" y="1056"/>
                  <a:pt x="17306" y="1164"/>
                </a:cubicBezTo>
                <a:lnTo>
                  <a:pt x="20734" y="6379"/>
                </a:lnTo>
                <a:cubicBezTo>
                  <a:pt x="20876" y="6612"/>
                  <a:pt x="20876" y="6971"/>
                  <a:pt x="20728" y="7196"/>
                </a:cubicBez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100" tIns="38100" rIns="38100" bIns="3810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 sz="3000"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1" name="TextBox 23">
            <a:extLst>
              <a:ext uri="{FF2B5EF4-FFF2-40B4-BE49-F238E27FC236}">
                <a16:creationId xmlns:a16="http://schemas.microsoft.com/office/drawing/2014/main" id="{9AECF7C1-D77A-4A31-BC18-A8C88F446A6E}"/>
              </a:ext>
            </a:extLst>
          </p:cNvPr>
          <p:cNvSpPr txBox="1"/>
          <p:nvPr/>
        </p:nvSpPr>
        <p:spPr>
          <a:xfrm>
            <a:off x="5200208" y="4296657"/>
            <a:ext cx="2016658" cy="738664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noProof="1"/>
              <a:t>Building the NDOT Carbon Reduction Strategy</a:t>
            </a:r>
          </a:p>
        </p:txBody>
      </p:sp>
      <p:sp>
        <p:nvSpPr>
          <p:cNvPr id="97" name="TextBox 23">
            <a:extLst>
              <a:ext uri="{FF2B5EF4-FFF2-40B4-BE49-F238E27FC236}">
                <a16:creationId xmlns:a16="http://schemas.microsoft.com/office/drawing/2014/main" id="{73B677F9-5F92-47F5-B9CB-565F727ED5F5}"/>
              </a:ext>
            </a:extLst>
          </p:cNvPr>
          <p:cNvSpPr txBox="1"/>
          <p:nvPr/>
        </p:nvSpPr>
        <p:spPr>
          <a:xfrm>
            <a:off x="9481027" y="4360271"/>
            <a:ext cx="2016658" cy="307777"/>
          </a:xfrm>
          <a:prstGeom prst="rect">
            <a:avLst/>
          </a:prstGeom>
          <a:noFill/>
        </p:spPr>
        <p:txBody>
          <a:bodyPr wrap="square" lIns="0" rIns="0" rtlCol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noProof="1"/>
              <a:t>Moving Forward</a:t>
            </a:r>
          </a:p>
        </p:txBody>
      </p:sp>
      <p:pic>
        <p:nvPicPr>
          <p:cNvPr id="100" name="Picture 99">
            <a:extLst>
              <a:ext uri="{FF2B5EF4-FFF2-40B4-BE49-F238E27FC236}">
                <a16:creationId xmlns:a16="http://schemas.microsoft.com/office/drawing/2014/main" id="{CDAAA378-9DE0-47AB-BFCD-365F9789B02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295028" y="2735876"/>
            <a:ext cx="1029939" cy="929047"/>
          </a:xfrm>
          <a:prstGeom prst="rect">
            <a:avLst/>
          </a:prstGeom>
        </p:spPr>
      </p:pic>
      <p:pic>
        <p:nvPicPr>
          <p:cNvPr id="102" name="Picture 101">
            <a:extLst>
              <a:ext uri="{FF2B5EF4-FFF2-40B4-BE49-F238E27FC236}">
                <a16:creationId xmlns:a16="http://schemas.microsoft.com/office/drawing/2014/main" id="{E7300D11-F253-4340-AE01-882C844BC6A7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620918" y="2778230"/>
            <a:ext cx="952145" cy="914560"/>
          </a:xfrm>
          <a:prstGeom prst="rect">
            <a:avLst/>
          </a:prstGeom>
        </p:spPr>
      </p:pic>
      <p:pic>
        <p:nvPicPr>
          <p:cNvPr id="104" name="Picture 103">
            <a:extLst>
              <a:ext uri="{FF2B5EF4-FFF2-40B4-BE49-F238E27FC236}">
                <a16:creationId xmlns:a16="http://schemas.microsoft.com/office/drawing/2014/main" id="{452E49BD-F88E-4700-88B7-FCDF94DD7EB6}"/>
              </a:ext>
            </a:extLst>
          </p:cNvPr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730013" y="2707895"/>
            <a:ext cx="1290511" cy="1167605"/>
          </a:xfrm>
          <a:prstGeom prst="rect">
            <a:avLst/>
          </a:prstGeom>
        </p:spPr>
      </p:pic>
      <p:sp>
        <p:nvSpPr>
          <p:cNvPr id="3" name="Oval 2">
            <a:extLst>
              <a:ext uri="{FF2B5EF4-FFF2-40B4-BE49-F238E27FC236}">
                <a16:creationId xmlns:a16="http://schemas.microsoft.com/office/drawing/2014/main" id="{3BCC90D4-A46E-4C40-576B-ABC3F31DE671}"/>
              </a:ext>
            </a:extLst>
          </p:cNvPr>
          <p:cNvSpPr/>
          <p:nvPr/>
        </p:nvSpPr>
        <p:spPr>
          <a:xfrm>
            <a:off x="439613" y="4383559"/>
            <a:ext cx="365760" cy="365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69AB2F1B-BB27-9945-1A00-BCDEBA9514A2}"/>
              </a:ext>
            </a:extLst>
          </p:cNvPr>
          <p:cNvSpPr/>
          <p:nvPr/>
        </p:nvSpPr>
        <p:spPr>
          <a:xfrm>
            <a:off x="2884732" y="2638933"/>
            <a:ext cx="365760" cy="365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4BBB19D-6BAE-8FB4-BF2E-4964BFB1533B}"/>
              </a:ext>
            </a:extLst>
          </p:cNvPr>
          <p:cNvSpPr/>
          <p:nvPr/>
        </p:nvSpPr>
        <p:spPr>
          <a:xfrm>
            <a:off x="4935110" y="4387415"/>
            <a:ext cx="365760" cy="365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9CCACAEC-DD9D-6A93-04D4-395F9028499A}"/>
              </a:ext>
            </a:extLst>
          </p:cNvPr>
          <p:cNvSpPr/>
          <p:nvPr/>
        </p:nvSpPr>
        <p:spPr>
          <a:xfrm>
            <a:off x="7216344" y="2693214"/>
            <a:ext cx="365760" cy="365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42C8E7D-2CDE-95B2-308A-958EEB7649CE}"/>
              </a:ext>
            </a:extLst>
          </p:cNvPr>
          <p:cNvSpPr/>
          <p:nvPr/>
        </p:nvSpPr>
        <p:spPr>
          <a:xfrm>
            <a:off x="9367688" y="4383559"/>
            <a:ext cx="365760" cy="3657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chemeClr val="accent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2001183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4C6E7D5-C4AF-BB73-25E8-67802CA2E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Building the Carbon Reduction Strategy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45A56C2-754B-2884-77B1-DA5A3D32AD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28919195"/>
              </p:ext>
            </p:extLst>
          </p:nvPr>
        </p:nvGraphicFramePr>
        <p:xfrm>
          <a:off x="608965" y="1341810"/>
          <a:ext cx="10972800" cy="3991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8B92D6E9-E516-0446-005D-471732DAC921}"/>
              </a:ext>
            </a:extLst>
          </p:cNvPr>
          <p:cNvSpPr/>
          <p:nvPr/>
        </p:nvSpPr>
        <p:spPr>
          <a:xfrm>
            <a:off x="608965" y="4867978"/>
            <a:ext cx="10972799" cy="316343"/>
          </a:xfrm>
          <a:prstGeom prst="rightArrow">
            <a:avLst/>
          </a:prstGeom>
        </p:spPr>
        <p:style>
          <a:lnRef idx="2">
            <a:schemeClr val="accent4">
              <a:hueOff val="0"/>
              <a:satOff val="0"/>
              <a:lumOff val="0"/>
              <a:alphaOff val="0"/>
            </a:schemeClr>
          </a:lnRef>
          <a:fillRef idx="1">
            <a:schemeClr val="accent4">
              <a:hueOff val="0"/>
              <a:satOff val="0"/>
              <a:lumOff val="0"/>
              <a:alphaOff val="0"/>
            </a:schemeClr>
          </a:fillRef>
          <a:effectRef idx="0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A6237B7-E5AD-ACD9-D460-2ADFAA72C15D}"/>
              </a:ext>
            </a:extLst>
          </p:cNvPr>
          <p:cNvGrpSpPr/>
          <p:nvPr/>
        </p:nvGrpSpPr>
        <p:grpSpPr>
          <a:xfrm>
            <a:off x="7364186" y="4552580"/>
            <a:ext cx="4155621" cy="575494"/>
            <a:chOff x="5739693" y="1184728"/>
            <a:chExt cx="1516392" cy="132920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B0FCFB3-6FB3-BCB9-B187-5EEECCC0F341}"/>
                </a:ext>
              </a:extLst>
            </p:cNvPr>
            <p:cNvSpPr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327C32C-AEAF-562D-DF4D-19DEF0A0D6B3}"/>
                </a:ext>
              </a:extLst>
            </p:cNvPr>
            <p:cNvSpPr txBox="1"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dirty="0"/>
                <a:t>Ongoing a</a:t>
              </a:r>
              <a:r>
                <a:rPr lang="en-US" sz="1500" kern="1200" dirty="0"/>
                <a:t>gency and stakeholder coordination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0AC1FD8-A787-3171-35FD-F131422017B3}"/>
              </a:ext>
            </a:extLst>
          </p:cNvPr>
          <p:cNvGrpSpPr/>
          <p:nvPr/>
        </p:nvGrpSpPr>
        <p:grpSpPr>
          <a:xfrm>
            <a:off x="9320892" y="3605035"/>
            <a:ext cx="1953986" cy="575494"/>
            <a:chOff x="5739693" y="1184728"/>
            <a:chExt cx="1516392" cy="1329207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7A4053F-6252-CB1F-B8CA-770B71AA1CA4}"/>
                </a:ext>
              </a:extLst>
            </p:cNvPr>
            <p:cNvSpPr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18DC3B7A-E85F-F1D7-1123-DFCFE854D925}"/>
                </a:ext>
              </a:extLst>
            </p:cNvPr>
            <p:cNvSpPr txBox="1"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1500" dirty="0"/>
                <a:t>Public involvement</a:t>
              </a:r>
              <a:endParaRPr lang="en-US" sz="1500" kern="1200" dirty="0"/>
            </a:p>
          </p:txBody>
        </p:sp>
      </p:grpSp>
      <p:sp>
        <p:nvSpPr>
          <p:cNvPr id="14" name="Diamond 13">
            <a:extLst>
              <a:ext uri="{FF2B5EF4-FFF2-40B4-BE49-F238E27FC236}">
                <a16:creationId xmlns:a16="http://schemas.microsoft.com/office/drawing/2014/main" id="{5FE5222C-7BC4-DF7D-C935-DEFB08E2FC26}"/>
              </a:ext>
            </a:extLst>
          </p:cNvPr>
          <p:cNvSpPr/>
          <p:nvPr/>
        </p:nvSpPr>
        <p:spPr>
          <a:xfrm>
            <a:off x="9045937" y="3618462"/>
            <a:ext cx="274320" cy="274320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9AE08D2C-B5E2-A4E1-A070-B5DD6B6D0A38}"/>
              </a:ext>
            </a:extLst>
          </p:cNvPr>
          <p:cNvGrpSpPr/>
          <p:nvPr/>
        </p:nvGrpSpPr>
        <p:grpSpPr>
          <a:xfrm>
            <a:off x="10542814" y="2956899"/>
            <a:ext cx="1953986" cy="575494"/>
            <a:chOff x="5739693" y="1184728"/>
            <a:chExt cx="1516392" cy="132920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85756FE-F11A-6808-6DC0-7300A5AAE76D}"/>
                </a:ext>
              </a:extLst>
            </p:cNvPr>
            <p:cNvSpPr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5C7C7BB4-0FDD-46F6-4AAC-8494D2F72669}"/>
                </a:ext>
              </a:extLst>
            </p:cNvPr>
            <p:cNvSpPr txBox="1"/>
            <p:nvPr/>
          </p:nvSpPr>
          <p:spPr>
            <a:xfrm>
              <a:off x="5739693" y="1184728"/>
              <a:ext cx="1516392" cy="132920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marL="0" lvl="0" indent="0" algn="l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1500" kern="1200" dirty="0"/>
            </a:p>
          </p:txBody>
        </p:sp>
      </p:grp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24F8B821-6EE0-2BDD-F072-5BE460B6E3F0}"/>
              </a:ext>
            </a:extLst>
          </p:cNvPr>
          <p:cNvSpPr/>
          <p:nvPr/>
        </p:nvSpPr>
        <p:spPr>
          <a:xfrm>
            <a:off x="10659744" y="2359394"/>
            <a:ext cx="274320" cy="274320"/>
          </a:xfrm>
          <a:prstGeom prst="star5">
            <a:avLst/>
          </a:prstGeom>
          <a:solidFill>
            <a:schemeClr val="accent6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499127"/>
      </p:ext>
    </p:extLst>
  </p:cSld>
  <p:clrMapOvr>
    <a:masterClrMapping/>
  </p:clrMapOvr>
</p:sld>
</file>

<file path=ppt/theme/theme1.xml><?xml version="1.0" encoding="utf-8"?>
<a:theme xmlns:a="http://schemas.openxmlformats.org/drawingml/2006/main" name="NDOT_darkBlue">
  <a:themeElements>
    <a:clrScheme name="NDOT Color Palette">
      <a:dk1>
        <a:srgbClr val="25282A"/>
      </a:dk1>
      <a:lt1>
        <a:sysClr val="window" lastClr="FFFFFF"/>
      </a:lt1>
      <a:dk2>
        <a:srgbClr val="071F48"/>
      </a:dk2>
      <a:lt2>
        <a:srgbClr val="EBEBEB"/>
      </a:lt2>
      <a:accent1>
        <a:srgbClr val="010E78"/>
      </a:accent1>
      <a:accent2>
        <a:srgbClr val="009999"/>
      </a:accent2>
      <a:accent3>
        <a:srgbClr val="FF8C05"/>
      </a:accent3>
      <a:accent4>
        <a:srgbClr val="FF6036"/>
      </a:accent4>
      <a:accent5>
        <a:srgbClr val="0092D7"/>
      </a:accent5>
      <a:accent6>
        <a:srgbClr val="FFB90B"/>
      </a:accent6>
      <a:hlink>
        <a:srgbClr val="FF6036"/>
      </a:hlink>
      <a:folHlink>
        <a:srgbClr val="BFBFBF"/>
      </a:folHlink>
    </a:clrScheme>
    <a:fontScheme name="NDOT Segoe UI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DOT SWOT TO2_PPT_dkBlue_v3.potx" id="{9E28C3F9-069A-499B-85FA-EE599B306F32}" vid="{B20E5168-4C8F-4755-88B9-75415D64BC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68e6b76-1a04-411b-b71c-5552f01f097e">
      <Terms xmlns="http://schemas.microsoft.com/office/infopath/2007/PartnerControls"/>
    </lcf76f155ced4ddcb4097134ff3c332f>
    <TaxCatchAll xmlns="8c0d7e29-02ed-440c-b22e-6637fee309a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87BA0C93B764A8D188505CDE971AC" ma:contentTypeVersion="14" ma:contentTypeDescription="Create a new document." ma:contentTypeScope="" ma:versionID="a13df02ecc162b916c2e815c98841518">
  <xsd:schema xmlns:xsd="http://www.w3.org/2001/XMLSchema" xmlns:xs="http://www.w3.org/2001/XMLSchema" xmlns:p="http://schemas.microsoft.com/office/2006/metadata/properties" xmlns:ns2="b68e6b76-1a04-411b-b71c-5552f01f097e" xmlns:ns3="8c0d7e29-02ed-440c-b22e-6637fee309a1" targetNamespace="http://schemas.microsoft.com/office/2006/metadata/properties" ma:root="true" ma:fieldsID="46289c5cf8460338faeb39410ef1e8aa" ns2:_="" ns3:_="">
    <xsd:import namespace="b68e6b76-1a04-411b-b71c-5552f01f097e"/>
    <xsd:import namespace="8c0d7e29-02ed-440c-b22e-6637fee309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8e6b76-1a04-411b-b71c-5552f01f09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8f7636e4-27fd-40f6-b66a-8c08e824a21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0d7e29-02ed-440c-b22e-6637fee309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d457b0f-58a6-42d5-9d7b-451ba1556b13}" ma:internalName="TaxCatchAll" ma:showField="CatchAllData" ma:web="8c0d7e29-02ed-440c-b22e-6637fee309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32A098-B705-40B1-AC1A-52B21C048B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92979A-B320-4843-906E-348DB0AA5466}">
  <ds:schemaRefs>
    <ds:schemaRef ds:uri="http://purl.org/dc/terms/"/>
    <ds:schemaRef ds:uri="b68e6b76-1a04-411b-b71c-5552f01f097e"/>
    <ds:schemaRef ds:uri="http://schemas.microsoft.com/office/2006/documentManagement/types"/>
    <ds:schemaRef ds:uri="8c0d7e29-02ed-440c-b22e-6637fee309a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35CB4BC-7CF7-4E02-B709-A9E39DFB3C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8e6b76-1a04-411b-b71c-5552f01f097e"/>
    <ds:schemaRef ds:uri="8c0d7e29-02ed-440c-b22e-6637fee309a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87d70b0f-5efc-4991-a065-e205bc3db308}" enabled="0" method="" siteId="{87d70b0f-5efc-4991-a065-e205bc3db30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2610</Words>
  <Application>Microsoft Office PowerPoint</Application>
  <PresentationFormat>Widescreen</PresentationFormat>
  <Paragraphs>385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Arial</vt:lpstr>
      <vt:lpstr>Arial Narrow</vt:lpstr>
      <vt:lpstr>Calibri</vt:lpstr>
      <vt:lpstr>Corbel</vt:lpstr>
      <vt:lpstr>Montserrat Medium</vt:lpstr>
      <vt:lpstr>Montserrat SemiBold</vt:lpstr>
      <vt:lpstr>Segoe UI</vt:lpstr>
      <vt:lpstr>Wingdings</vt:lpstr>
      <vt:lpstr>NDOT_darkBlue</vt:lpstr>
      <vt:lpstr>NDOT Transportation Emissions Reduction Program</vt:lpstr>
      <vt:lpstr>PowerPoint Presentation</vt:lpstr>
      <vt:lpstr>PowerPoint Presentation</vt:lpstr>
      <vt:lpstr>Background</vt:lpstr>
      <vt:lpstr>Purpose of the Transportation Emission Reduction Program</vt:lpstr>
      <vt:lpstr>Purpose of the Transportation Emission Reduction Program</vt:lpstr>
      <vt:lpstr>PowerPoint Presentation</vt:lpstr>
      <vt:lpstr>Methodology Overview</vt:lpstr>
      <vt:lpstr>Building the Carbon Reduction Strategy</vt:lpstr>
      <vt:lpstr>PowerPoint Presentation</vt:lpstr>
      <vt:lpstr>Key NDOT Themes</vt:lpstr>
      <vt:lpstr>Federal Goals Versus NDOT Themes</vt:lpstr>
      <vt:lpstr>PowerPoint Presentation</vt:lpstr>
      <vt:lpstr>Strategies/Project Examples</vt:lpstr>
      <vt:lpstr>Strategies/Project Examples</vt:lpstr>
      <vt:lpstr>PowerPoint Presentation</vt:lpstr>
      <vt:lpstr>Program Performance Measures</vt:lpstr>
      <vt:lpstr>PowerPoint Presentation</vt:lpstr>
      <vt:lpstr>Public Involvement Campaign</vt:lpstr>
      <vt:lpstr>Public Involvement Campaign</vt:lpstr>
      <vt:lpstr>PowerPoint Presentation</vt:lpstr>
      <vt:lpstr>Status to date</vt:lpstr>
      <vt:lpstr>Next Steps</vt:lpstr>
      <vt:lpstr>Q &amp; 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NDOT Transportation Emissions Reduction Program</dc:title>
  <dc:creator>Azimi, Gaz</dc:creator>
  <cp:lastModifiedBy>Bahr Worley, Kandee</cp:lastModifiedBy>
  <cp:revision>3</cp:revision>
  <dcterms:created xsi:type="dcterms:W3CDTF">2024-04-20T23:42:03Z</dcterms:created>
  <dcterms:modified xsi:type="dcterms:W3CDTF">2024-05-06T16:41:21Z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0x010100C1987BA0C93B764A8D188505CDE971AC</vt:lpwstr>
  </property>
  <property fmtid="{D5CDD505-2E9C-101B-9397-08002B2CF9AE}" pid="3" name="MediaServiceImageTags">
    <vt:lpwstr/>
  </property>
</Properties>
</file>